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0" r:id="rId2"/>
    <p:sldId id="256" r:id="rId3"/>
    <p:sldId id="257" r:id="rId4"/>
    <p:sldId id="258" r:id="rId5"/>
    <p:sldId id="259" r:id="rId6"/>
    <p:sldId id="260" r:id="rId7"/>
    <p:sldId id="261" r:id="rId8"/>
    <p:sldId id="265" r:id="rId9"/>
    <p:sldId id="266" r:id="rId10"/>
    <p:sldId id="267" r:id="rId11"/>
    <p:sldId id="268" r:id="rId12"/>
    <p:sldId id="269" r:id="rId13"/>
    <p:sldId id="262" r:id="rId14"/>
    <p:sldId id="263" r:id="rId15"/>
    <p:sldId id="264"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10"/>
  </p:normalViewPr>
  <p:slideViewPr>
    <p:cSldViewPr snapToGrid="0" snapToObjects="1">
      <p:cViewPr varScale="1">
        <p:scale>
          <a:sx n="71" d="100"/>
          <a:sy n="71" d="100"/>
        </p:scale>
        <p:origin x="77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52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png"/><Relationship Id="rId7" Type="http://schemas.openxmlformats.org/officeDocument/2006/relationships/hyperlink" Target="https://gamma.ap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2.png"/><Relationship Id="rId7" Type="http://schemas.openxmlformats.org/officeDocument/2006/relationships/hyperlink" Target="https://gamma.ap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6.png"/><Relationship Id="rId7" Type="http://schemas.openxmlformats.org/officeDocument/2006/relationships/hyperlink" Target="https://gamma.app"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703B0-D978-44EB-9073-F3D295F73273}"/>
              </a:ext>
            </a:extLst>
          </p:cNvPr>
          <p:cNvPicPr>
            <a:picLocks noChangeAspect="1"/>
          </p:cNvPicPr>
          <p:nvPr/>
        </p:nvPicPr>
        <p:blipFill>
          <a:blip r:embed="rId2"/>
          <a:stretch>
            <a:fillRect/>
          </a:stretch>
        </p:blipFill>
        <p:spPr>
          <a:xfrm>
            <a:off x="1030749" y="2185819"/>
            <a:ext cx="2016160" cy="1659233"/>
          </a:xfrm>
          <a:prstGeom prst="rect">
            <a:avLst/>
          </a:prstGeom>
        </p:spPr>
      </p:pic>
      <p:pic>
        <p:nvPicPr>
          <p:cNvPr id="3" name="Picture 2">
            <a:extLst>
              <a:ext uri="{FF2B5EF4-FFF2-40B4-BE49-F238E27FC236}">
                <a16:creationId xmlns:a16="http://schemas.microsoft.com/office/drawing/2014/main" id="{9DF2F5AB-B678-4656-A590-FC5A124240F4}"/>
              </a:ext>
            </a:extLst>
          </p:cNvPr>
          <p:cNvPicPr>
            <a:picLocks noChangeAspect="1"/>
          </p:cNvPicPr>
          <p:nvPr/>
        </p:nvPicPr>
        <p:blipFill>
          <a:blip r:embed="rId3"/>
          <a:stretch>
            <a:fillRect/>
          </a:stretch>
        </p:blipFill>
        <p:spPr>
          <a:xfrm>
            <a:off x="11116270" y="2185819"/>
            <a:ext cx="1877610" cy="1659233"/>
          </a:xfrm>
          <a:prstGeom prst="rect">
            <a:avLst/>
          </a:prstGeom>
        </p:spPr>
      </p:pic>
      <p:pic>
        <p:nvPicPr>
          <p:cNvPr id="7" name="Picture 6">
            <a:extLst>
              <a:ext uri="{FF2B5EF4-FFF2-40B4-BE49-F238E27FC236}">
                <a16:creationId xmlns:a16="http://schemas.microsoft.com/office/drawing/2014/main" id="{61BA2902-19EB-424B-883F-07BCE8FF6042}"/>
              </a:ext>
            </a:extLst>
          </p:cNvPr>
          <p:cNvPicPr>
            <a:picLocks noChangeAspect="1"/>
          </p:cNvPicPr>
          <p:nvPr/>
        </p:nvPicPr>
        <p:blipFill>
          <a:blip r:embed="rId4"/>
          <a:stretch>
            <a:fillRect/>
          </a:stretch>
        </p:blipFill>
        <p:spPr>
          <a:xfrm>
            <a:off x="3073100" y="2522902"/>
            <a:ext cx="8016979" cy="985065"/>
          </a:xfrm>
          <a:prstGeom prst="rect">
            <a:avLst/>
          </a:prstGeom>
        </p:spPr>
      </p:pic>
      <p:pic>
        <p:nvPicPr>
          <p:cNvPr id="11" name="Picture 10">
            <a:extLst>
              <a:ext uri="{FF2B5EF4-FFF2-40B4-BE49-F238E27FC236}">
                <a16:creationId xmlns:a16="http://schemas.microsoft.com/office/drawing/2014/main" id="{2988AD06-539F-4DFE-8338-832BD040AA66}"/>
              </a:ext>
            </a:extLst>
          </p:cNvPr>
          <p:cNvPicPr>
            <a:picLocks noChangeAspect="1"/>
          </p:cNvPicPr>
          <p:nvPr/>
        </p:nvPicPr>
        <p:blipFill>
          <a:blip r:embed="rId5"/>
          <a:stretch>
            <a:fillRect/>
          </a:stretch>
        </p:blipFill>
        <p:spPr>
          <a:xfrm>
            <a:off x="3073100" y="1204857"/>
            <a:ext cx="8064032" cy="759220"/>
          </a:xfrm>
          <a:prstGeom prst="rect">
            <a:avLst/>
          </a:prstGeom>
        </p:spPr>
      </p:pic>
      <p:pic>
        <p:nvPicPr>
          <p:cNvPr id="15" name="Picture 14">
            <a:extLst>
              <a:ext uri="{FF2B5EF4-FFF2-40B4-BE49-F238E27FC236}">
                <a16:creationId xmlns:a16="http://schemas.microsoft.com/office/drawing/2014/main" id="{84D538C7-102F-4F63-A311-F405E469F0E5}"/>
              </a:ext>
            </a:extLst>
          </p:cNvPr>
          <p:cNvPicPr>
            <a:picLocks noChangeAspect="1"/>
          </p:cNvPicPr>
          <p:nvPr/>
        </p:nvPicPr>
        <p:blipFill>
          <a:blip r:embed="rId6"/>
          <a:stretch>
            <a:fillRect/>
          </a:stretch>
        </p:blipFill>
        <p:spPr>
          <a:xfrm>
            <a:off x="4091704" y="4182900"/>
            <a:ext cx="5979769" cy="1249712"/>
          </a:xfrm>
          <a:prstGeom prst="rect">
            <a:avLst/>
          </a:prstGeom>
        </p:spPr>
      </p:pic>
      <p:pic>
        <p:nvPicPr>
          <p:cNvPr id="17" name="Picture 16">
            <a:extLst>
              <a:ext uri="{FF2B5EF4-FFF2-40B4-BE49-F238E27FC236}">
                <a16:creationId xmlns:a16="http://schemas.microsoft.com/office/drawing/2014/main" id="{8DA8AE9D-6F20-4A97-A809-C77BCD90BF78}"/>
              </a:ext>
            </a:extLst>
          </p:cNvPr>
          <p:cNvPicPr>
            <a:picLocks noChangeAspect="1"/>
          </p:cNvPicPr>
          <p:nvPr/>
        </p:nvPicPr>
        <p:blipFill>
          <a:blip r:embed="rId7"/>
          <a:stretch>
            <a:fillRect/>
          </a:stretch>
        </p:blipFill>
        <p:spPr>
          <a:xfrm>
            <a:off x="4239996" y="5653143"/>
            <a:ext cx="5730240" cy="1851660"/>
          </a:xfrm>
          <a:prstGeom prst="rect">
            <a:avLst/>
          </a:prstGeom>
        </p:spPr>
      </p:pic>
    </p:spTree>
    <p:extLst>
      <p:ext uri="{BB962C8B-B14F-4D97-AF65-F5344CB8AC3E}">
        <p14:creationId xmlns:p14="http://schemas.microsoft.com/office/powerpoint/2010/main" val="481380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494365"/>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Sequence Diagram</a:t>
            </a:r>
            <a:endParaRPr lang="en-US" sz="4374" dirty="0"/>
          </a:p>
        </p:txBody>
      </p:sp>
      <p:pic>
        <p:nvPicPr>
          <p:cNvPr id="6" name="Image 1" descr="preencoded.png"/>
          <p:cNvPicPr>
            <a:picLocks noChangeAspect="1"/>
          </p:cNvPicPr>
          <p:nvPr/>
        </p:nvPicPr>
        <p:blipFill>
          <a:blip r:embed="rId4"/>
          <a:stretch>
            <a:fillRect/>
          </a:stretch>
        </p:blipFill>
        <p:spPr>
          <a:xfrm>
            <a:off x="2037993" y="4521994"/>
            <a:ext cx="3518059" cy="888682"/>
          </a:xfrm>
          <a:prstGeom prst="rect">
            <a:avLst/>
          </a:prstGeom>
        </p:spPr>
      </p:pic>
      <p:sp>
        <p:nvSpPr>
          <p:cNvPr id="7" name="Text 3"/>
          <p:cNvSpPr/>
          <p:nvPr/>
        </p:nvSpPr>
        <p:spPr>
          <a:xfrm>
            <a:off x="2260163" y="5743932"/>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Order Placement</a:t>
            </a:r>
            <a:endParaRPr lang="en-US" sz="2187" dirty="0"/>
          </a:p>
        </p:txBody>
      </p:sp>
      <p:sp>
        <p:nvSpPr>
          <p:cNvPr id="8" name="Text 4"/>
          <p:cNvSpPr/>
          <p:nvPr/>
        </p:nvSpPr>
        <p:spPr>
          <a:xfrm>
            <a:off x="2260163" y="6224349"/>
            <a:ext cx="3073718" cy="710803"/>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Customer places an order through the web interface.</a:t>
            </a:r>
            <a:endParaRPr lang="en-US" sz="1750" dirty="0"/>
          </a:p>
        </p:txBody>
      </p:sp>
      <p:pic>
        <p:nvPicPr>
          <p:cNvPr id="9" name="Image 2" descr="preencoded.png"/>
          <p:cNvPicPr>
            <a:picLocks noChangeAspect="1"/>
          </p:cNvPicPr>
          <p:nvPr/>
        </p:nvPicPr>
        <p:blipFill>
          <a:blip r:embed="rId5"/>
          <a:stretch>
            <a:fillRect/>
          </a:stretch>
        </p:blipFill>
        <p:spPr>
          <a:xfrm>
            <a:off x="5556052" y="4521994"/>
            <a:ext cx="3518178" cy="888682"/>
          </a:xfrm>
          <a:prstGeom prst="rect">
            <a:avLst/>
          </a:prstGeom>
        </p:spPr>
      </p:pic>
      <p:sp>
        <p:nvSpPr>
          <p:cNvPr id="10" name="Text 5"/>
          <p:cNvSpPr/>
          <p:nvPr/>
        </p:nvSpPr>
        <p:spPr>
          <a:xfrm>
            <a:off x="5778222" y="5743932"/>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Order Processing</a:t>
            </a:r>
            <a:endParaRPr lang="en-US" sz="2187" dirty="0"/>
          </a:p>
        </p:txBody>
      </p:sp>
      <p:sp>
        <p:nvSpPr>
          <p:cNvPr id="11" name="Text 6"/>
          <p:cNvSpPr/>
          <p:nvPr/>
        </p:nvSpPr>
        <p:spPr>
          <a:xfrm>
            <a:off x="5778222" y="6224349"/>
            <a:ext cx="3073837"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The system checks inventory, schedules shipment, and generates an invoice.</a:t>
            </a:r>
            <a:endParaRPr lang="en-US" sz="1750" dirty="0"/>
          </a:p>
        </p:txBody>
      </p:sp>
      <p:pic>
        <p:nvPicPr>
          <p:cNvPr id="12" name="Image 3" descr="preencoded.png"/>
          <p:cNvPicPr>
            <a:picLocks noChangeAspect="1"/>
          </p:cNvPicPr>
          <p:nvPr/>
        </p:nvPicPr>
        <p:blipFill>
          <a:blip r:embed="rId6"/>
          <a:stretch>
            <a:fillRect/>
          </a:stretch>
        </p:blipFill>
        <p:spPr>
          <a:xfrm>
            <a:off x="9074229" y="4521994"/>
            <a:ext cx="3518178" cy="888682"/>
          </a:xfrm>
          <a:prstGeom prst="rect">
            <a:avLst/>
          </a:prstGeom>
        </p:spPr>
      </p:pic>
      <p:sp>
        <p:nvSpPr>
          <p:cNvPr id="13" name="Text 7"/>
          <p:cNvSpPr/>
          <p:nvPr/>
        </p:nvSpPr>
        <p:spPr>
          <a:xfrm>
            <a:off x="9296400" y="5743932"/>
            <a:ext cx="295656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Shipment Confirmation</a:t>
            </a:r>
            <a:endParaRPr lang="en-US" sz="2187" dirty="0"/>
          </a:p>
        </p:txBody>
      </p:sp>
      <p:sp>
        <p:nvSpPr>
          <p:cNvPr id="14" name="Text 8"/>
          <p:cNvSpPr/>
          <p:nvPr/>
        </p:nvSpPr>
        <p:spPr>
          <a:xfrm>
            <a:off x="9296400" y="6224349"/>
            <a:ext cx="3073837"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The customer receives the order and confirms successful delivery.</a:t>
            </a:r>
            <a:endParaRPr lang="en-US" sz="1750"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993225"/>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Component Diagram</a:t>
            </a:r>
            <a:endParaRPr lang="en-US" sz="4374" dirty="0"/>
          </a:p>
        </p:txBody>
      </p:sp>
      <p:sp>
        <p:nvSpPr>
          <p:cNvPr id="5" name="Shape 3"/>
          <p:cNvSpPr/>
          <p:nvPr/>
        </p:nvSpPr>
        <p:spPr>
          <a:xfrm>
            <a:off x="2037993" y="3305532"/>
            <a:ext cx="499943" cy="499943"/>
          </a:xfrm>
          <a:prstGeom prst="roundRect">
            <a:avLst>
              <a:gd name="adj" fmla="val 20000"/>
            </a:avLst>
          </a:prstGeom>
          <a:solidFill>
            <a:srgbClr val="E1E1EA"/>
          </a:solidFill>
          <a:ln w="7620">
            <a:solidFill>
              <a:srgbClr val="C7C7D0"/>
            </a:solidFill>
            <a:prstDash val="solid"/>
          </a:ln>
        </p:spPr>
      </p:sp>
      <p:sp>
        <p:nvSpPr>
          <p:cNvPr id="6" name="Text 4"/>
          <p:cNvSpPr/>
          <p:nvPr/>
        </p:nvSpPr>
        <p:spPr>
          <a:xfrm>
            <a:off x="2216587" y="3347204"/>
            <a:ext cx="142637"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7" name="Text 5"/>
          <p:cNvSpPr/>
          <p:nvPr/>
        </p:nvSpPr>
        <p:spPr>
          <a:xfrm>
            <a:off x="2760107" y="3381851"/>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User Interface</a:t>
            </a:r>
            <a:endParaRPr lang="en-US" sz="2187" dirty="0"/>
          </a:p>
        </p:txBody>
      </p:sp>
      <p:sp>
        <p:nvSpPr>
          <p:cNvPr id="8" name="Text 6"/>
          <p:cNvSpPr/>
          <p:nvPr/>
        </p:nvSpPr>
        <p:spPr>
          <a:xfrm>
            <a:off x="2760107" y="3862268"/>
            <a:ext cx="4444008"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Provides a web-based interface for managing all aspects of the poultry farm.</a:t>
            </a:r>
            <a:endParaRPr lang="en-US" sz="1750" dirty="0"/>
          </a:p>
        </p:txBody>
      </p:sp>
      <p:sp>
        <p:nvSpPr>
          <p:cNvPr id="9" name="Shape 7"/>
          <p:cNvSpPr/>
          <p:nvPr/>
        </p:nvSpPr>
        <p:spPr>
          <a:xfrm>
            <a:off x="7426285" y="3305532"/>
            <a:ext cx="499943" cy="499943"/>
          </a:xfrm>
          <a:prstGeom prst="roundRect">
            <a:avLst>
              <a:gd name="adj" fmla="val 20000"/>
            </a:avLst>
          </a:prstGeom>
          <a:solidFill>
            <a:srgbClr val="E1E1EA"/>
          </a:solidFill>
          <a:ln w="7620">
            <a:solidFill>
              <a:srgbClr val="C7C7D0"/>
            </a:solidFill>
            <a:prstDash val="solid"/>
          </a:ln>
        </p:spPr>
      </p:sp>
      <p:sp>
        <p:nvSpPr>
          <p:cNvPr id="10" name="Text 8"/>
          <p:cNvSpPr/>
          <p:nvPr/>
        </p:nvSpPr>
        <p:spPr>
          <a:xfrm>
            <a:off x="7589401" y="3347204"/>
            <a:ext cx="173712"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1" name="Text 9"/>
          <p:cNvSpPr/>
          <p:nvPr/>
        </p:nvSpPr>
        <p:spPr>
          <a:xfrm>
            <a:off x="8148399" y="3381851"/>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Database</a:t>
            </a:r>
            <a:endParaRPr lang="en-US" sz="2187" dirty="0"/>
          </a:p>
        </p:txBody>
      </p:sp>
      <p:sp>
        <p:nvSpPr>
          <p:cNvPr id="12" name="Text 10"/>
          <p:cNvSpPr/>
          <p:nvPr/>
        </p:nvSpPr>
        <p:spPr>
          <a:xfrm>
            <a:off x="8148399" y="3862268"/>
            <a:ext cx="4444008"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Stores all data related to flock, inventory, orders, and sales.</a:t>
            </a:r>
            <a:endParaRPr lang="en-US" sz="1750" dirty="0"/>
          </a:p>
        </p:txBody>
      </p:sp>
      <p:sp>
        <p:nvSpPr>
          <p:cNvPr id="13" name="Shape 11"/>
          <p:cNvSpPr/>
          <p:nvPr/>
        </p:nvSpPr>
        <p:spPr>
          <a:xfrm>
            <a:off x="2037993" y="4968835"/>
            <a:ext cx="499943" cy="499943"/>
          </a:xfrm>
          <a:prstGeom prst="roundRect">
            <a:avLst>
              <a:gd name="adj" fmla="val 20000"/>
            </a:avLst>
          </a:prstGeom>
          <a:solidFill>
            <a:srgbClr val="E1E1EA"/>
          </a:solidFill>
          <a:ln w="7620">
            <a:solidFill>
              <a:srgbClr val="C7C7D0"/>
            </a:solidFill>
            <a:prstDash val="solid"/>
          </a:ln>
        </p:spPr>
      </p:sp>
      <p:sp>
        <p:nvSpPr>
          <p:cNvPr id="14" name="Text 12"/>
          <p:cNvSpPr/>
          <p:nvPr/>
        </p:nvSpPr>
        <p:spPr>
          <a:xfrm>
            <a:off x="2198965" y="5010507"/>
            <a:ext cx="177998"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5" name="Text 13"/>
          <p:cNvSpPr/>
          <p:nvPr/>
        </p:nvSpPr>
        <p:spPr>
          <a:xfrm>
            <a:off x="2760107" y="5045154"/>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Reporting Module</a:t>
            </a:r>
            <a:endParaRPr lang="en-US" sz="2187" dirty="0"/>
          </a:p>
        </p:txBody>
      </p:sp>
      <p:sp>
        <p:nvSpPr>
          <p:cNvPr id="16" name="Text 14"/>
          <p:cNvSpPr/>
          <p:nvPr/>
        </p:nvSpPr>
        <p:spPr>
          <a:xfrm>
            <a:off x="2760107" y="5525572"/>
            <a:ext cx="4444008"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Generates comprehensive reports for decision-making and regulatory compliance.</a:t>
            </a:r>
            <a:endParaRPr lang="en-US" sz="1750" dirty="0"/>
          </a:p>
        </p:txBody>
      </p:sp>
      <p:sp>
        <p:nvSpPr>
          <p:cNvPr id="17" name="Shape 15"/>
          <p:cNvSpPr/>
          <p:nvPr/>
        </p:nvSpPr>
        <p:spPr>
          <a:xfrm>
            <a:off x="7426285" y="4968835"/>
            <a:ext cx="499943" cy="499943"/>
          </a:xfrm>
          <a:prstGeom prst="roundRect">
            <a:avLst>
              <a:gd name="adj" fmla="val 20000"/>
            </a:avLst>
          </a:prstGeom>
          <a:solidFill>
            <a:srgbClr val="E1E1EA"/>
          </a:solidFill>
          <a:ln w="7620">
            <a:solidFill>
              <a:srgbClr val="C7C7D0"/>
            </a:solidFill>
            <a:prstDash val="solid"/>
          </a:ln>
        </p:spPr>
      </p:sp>
      <p:sp>
        <p:nvSpPr>
          <p:cNvPr id="18" name="Text 16"/>
          <p:cNvSpPr/>
          <p:nvPr/>
        </p:nvSpPr>
        <p:spPr>
          <a:xfrm>
            <a:off x="7585234" y="5010507"/>
            <a:ext cx="182047"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4</a:t>
            </a:r>
            <a:endParaRPr lang="en-US" sz="2624" dirty="0"/>
          </a:p>
        </p:txBody>
      </p:sp>
      <p:sp>
        <p:nvSpPr>
          <p:cNvPr id="19" name="Text 17"/>
          <p:cNvSpPr/>
          <p:nvPr/>
        </p:nvSpPr>
        <p:spPr>
          <a:xfrm>
            <a:off x="8148399" y="5045154"/>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Notification System</a:t>
            </a:r>
            <a:endParaRPr lang="en-US" sz="2187" dirty="0"/>
          </a:p>
        </p:txBody>
      </p:sp>
      <p:sp>
        <p:nvSpPr>
          <p:cNvPr id="20" name="Text 18"/>
          <p:cNvSpPr/>
          <p:nvPr/>
        </p:nvSpPr>
        <p:spPr>
          <a:xfrm>
            <a:off x="8148399" y="5525572"/>
            <a:ext cx="4444008"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Sends alerts for low inventory, disease outbreaks, and other critical events.</a:t>
            </a:r>
            <a:endParaRPr lang="en-US" sz="1750" dirty="0"/>
          </a:p>
        </p:txBody>
      </p:sp>
      <p:pic>
        <p:nvPicPr>
          <p:cNvPr id="2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2205633"/>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Deployment Diagram</a:t>
            </a:r>
            <a:endParaRPr lang="en-US" sz="4374" dirty="0"/>
          </a:p>
        </p:txBody>
      </p:sp>
      <p:pic>
        <p:nvPicPr>
          <p:cNvPr id="5" name="Image 0" descr="preencoded.png"/>
          <p:cNvPicPr>
            <a:picLocks noChangeAspect="1"/>
          </p:cNvPicPr>
          <p:nvPr/>
        </p:nvPicPr>
        <p:blipFill>
          <a:blip r:embed="rId3"/>
          <a:stretch>
            <a:fillRect/>
          </a:stretch>
        </p:blipFill>
        <p:spPr>
          <a:xfrm>
            <a:off x="2037993" y="3344347"/>
            <a:ext cx="555427" cy="555427"/>
          </a:xfrm>
          <a:prstGeom prst="rect">
            <a:avLst/>
          </a:prstGeom>
        </p:spPr>
      </p:pic>
      <p:sp>
        <p:nvSpPr>
          <p:cNvPr id="6" name="Text 3"/>
          <p:cNvSpPr/>
          <p:nvPr/>
        </p:nvSpPr>
        <p:spPr>
          <a:xfrm>
            <a:off x="2037993" y="4121944"/>
            <a:ext cx="2388632"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Web Server</a:t>
            </a:r>
            <a:endParaRPr lang="en-US" sz="2187" dirty="0"/>
          </a:p>
        </p:txBody>
      </p:sp>
      <p:sp>
        <p:nvSpPr>
          <p:cNvPr id="7" name="Text 4"/>
          <p:cNvSpPr/>
          <p:nvPr/>
        </p:nvSpPr>
        <p:spPr>
          <a:xfrm>
            <a:off x="2037993" y="4602361"/>
            <a:ext cx="2388632"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Hosts the Poultry Management System web application.</a:t>
            </a:r>
            <a:endParaRPr lang="en-US" sz="1750" dirty="0"/>
          </a:p>
        </p:txBody>
      </p:sp>
      <p:pic>
        <p:nvPicPr>
          <p:cNvPr id="8" name="Image 1" descr="preencoded.png"/>
          <p:cNvPicPr>
            <a:picLocks noChangeAspect="1"/>
          </p:cNvPicPr>
          <p:nvPr/>
        </p:nvPicPr>
        <p:blipFill>
          <a:blip r:embed="rId4"/>
          <a:stretch>
            <a:fillRect/>
          </a:stretch>
        </p:blipFill>
        <p:spPr>
          <a:xfrm>
            <a:off x="4759881" y="3344347"/>
            <a:ext cx="555427" cy="555427"/>
          </a:xfrm>
          <a:prstGeom prst="rect">
            <a:avLst/>
          </a:prstGeom>
        </p:spPr>
      </p:pic>
      <p:sp>
        <p:nvSpPr>
          <p:cNvPr id="9" name="Text 5"/>
          <p:cNvSpPr/>
          <p:nvPr/>
        </p:nvSpPr>
        <p:spPr>
          <a:xfrm>
            <a:off x="4759881" y="4121944"/>
            <a:ext cx="2388632"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Database Server</a:t>
            </a:r>
            <a:endParaRPr lang="en-US" sz="2187" dirty="0"/>
          </a:p>
        </p:txBody>
      </p:sp>
      <p:sp>
        <p:nvSpPr>
          <p:cNvPr id="10" name="Text 6"/>
          <p:cNvSpPr/>
          <p:nvPr/>
        </p:nvSpPr>
        <p:spPr>
          <a:xfrm>
            <a:off x="4759881" y="4602361"/>
            <a:ext cx="2388632"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Stores all the data related to the poultry farm operations.</a:t>
            </a:r>
            <a:endParaRPr lang="en-US" sz="1750" dirty="0"/>
          </a:p>
        </p:txBody>
      </p:sp>
      <p:pic>
        <p:nvPicPr>
          <p:cNvPr id="11" name="Image 2" descr="preencoded.png"/>
          <p:cNvPicPr>
            <a:picLocks noChangeAspect="1"/>
          </p:cNvPicPr>
          <p:nvPr/>
        </p:nvPicPr>
        <p:blipFill>
          <a:blip r:embed="rId5"/>
          <a:stretch>
            <a:fillRect/>
          </a:stretch>
        </p:blipFill>
        <p:spPr>
          <a:xfrm>
            <a:off x="7481768" y="3344347"/>
            <a:ext cx="555427" cy="555427"/>
          </a:xfrm>
          <a:prstGeom prst="rect">
            <a:avLst/>
          </a:prstGeom>
        </p:spPr>
      </p:pic>
      <p:sp>
        <p:nvSpPr>
          <p:cNvPr id="12" name="Text 7"/>
          <p:cNvSpPr/>
          <p:nvPr/>
        </p:nvSpPr>
        <p:spPr>
          <a:xfrm>
            <a:off x="7481768" y="4121944"/>
            <a:ext cx="2388632"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Mobile Devices</a:t>
            </a:r>
            <a:endParaRPr lang="en-US" sz="2187" dirty="0"/>
          </a:p>
        </p:txBody>
      </p:sp>
      <p:sp>
        <p:nvSpPr>
          <p:cNvPr id="13" name="Text 8"/>
          <p:cNvSpPr/>
          <p:nvPr/>
        </p:nvSpPr>
        <p:spPr>
          <a:xfrm>
            <a:off x="7481768" y="4602361"/>
            <a:ext cx="2388632"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Allows farm managers and veterinarians to access the system remotely.</a:t>
            </a:r>
            <a:endParaRPr lang="en-US" sz="1750" dirty="0"/>
          </a:p>
        </p:txBody>
      </p:sp>
      <p:pic>
        <p:nvPicPr>
          <p:cNvPr id="14" name="Image 3" descr="preencoded.png"/>
          <p:cNvPicPr>
            <a:picLocks noChangeAspect="1"/>
          </p:cNvPicPr>
          <p:nvPr/>
        </p:nvPicPr>
        <p:blipFill>
          <a:blip r:embed="rId6"/>
          <a:stretch>
            <a:fillRect/>
          </a:stretch>
        </p:blipFill>
        <p:spPr>
          <a:xfrm>
            <a:off x="10203656" y="3344347"/>
            <a:ext cx="555427" cy="555427"/>
          </a:xfrm>
          <a:prstGeom prst="rect">
            <a:avLst/>
          </a:prstGeom>
        </p:spPr>
      </p:pic>
      <p:sp>
        <p:nvSpPr>
          <p:cNvPr id="15" name="Text 9"/>
          <p:cNvSpPr/>
          <p:nvPr/>
        </p:nvSpPr>
        <p:spPr>
          <a:xfrm>
            <a:off x="10203656" y="4121944"/>
            <a:ext cx="2388751"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Network</a:t>
            </a:r>
            <a:endParaRPr lang="en-US" sz="2187" dirty="0"/>
          </a:p>
        </p:txBody>
      </p:sp>
      <p:sp>
        <p:nvSpPr>
          <p:cNvPr id="16" name="Text 10"/>
          <p:cNvSpPr/>
          <p:nvPr/>
        </p:nvSpPr>
        <p:spPr>
          <a:xfrm>
            <a:off x="10203656" y="4602361"/>
            <a:ext cx="2388751"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Connects all the components of the Poultry Management System.</a:t>
            </a:r>
            <a:endParaRPr lang="en-US" sz="1750"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854279"/>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ERD Diagrams</a:t>
            </a:r>
            <a:endParaRPr lang="en-US" sz="4374" dirty="0"/>
          </a:p>
        </p:txBody>
      </p:sp>
      <p:pic>
        <p:nvPicPr>
          <p:cNvPr id="5" name="Image 0" descr="preencoded.png"/>
          <p:cNvPicPr>
            <a:picLocks noChangeAspect="1"/>
          </p:cNvPicPr>
          <p:nvPr/>
        </p:nvPicPr>
        <p:blipFill>
          <a:blip r:embed="rId3"/>
          <a:stretch>
            <a:fillRect/>
          </a:stretch>
        </p:blipFill>
        <p:spPr>
          <a:xfrm>
            <a:off x="2037993" y="2992993"/>
            <a:ext cx="555427" cy="555427"/>
          </a:xfrm>
          <a:prstGeom prst="rect">
            <a:avLst/>
          </a:prstGeom>
        </p:spPr>
      </p:pic>
      <p:sp>
        <p:nvSpPr>
          <p:cNvPr id="6" name="Text 3"/>
          <p:cNvSpPr/>
          <p:nvPr/>
        </p:nvSpPr>
        <p:spPr>
          <a:xfrm>
            <a:off x="2037993" y="3770590"/>
            <a:ext cx="2388632" cy="694373"/>
          </a:xfrm>
          <a:prstGeom prst="rect">
            <a:avLst/>
          </a:prstGeom>
          <a:noFill/>
          <a:ln/>
        </p:spPr>
        <p:txBody>
          <a:bodyPr wrap="squar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Flock Management</a:t>
            </a:r>
            <a:endParaRPr lang="en-US" sz="2187" dirty="0"/>
          </a:p>
        </p:txBody>
      </p:sp>
      <p:sp>
        <p:nvSpPr>
          <p:cNvPr id="7" name="Text 4"/>
          <p:cNvSpPr/>
          <p:nvPr/>
        </p:nvSpPr>
        <p:spPr>
          <a:xfrm>
            <a:off x="2037993" y="4598194"/>
            <a:ext cx="2388632"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Track and monitor the health, growth, and productivity of the poultry flock.</a:t>
            </a:r>
            <a:endParaRPr lang="en-US" sz="1750" dirty="0"/>
          </a:p>
        </p:txBody>
      </p:sp>
      <p:pic>
        <p:nvPicPr>
          <p:cNvPr id="8" name="Image 1" descr="preencoded.png"/>
          <p:cNvPicPr>
            <a:picLocks noChangeAspect="1"/>
          </p:cNvPicPr>
          <p:nvPr/>
        </p:nvPicPr>
        <p:blipFill>
          <a:blip r:embed="rId4"/>
          <a:stretch>
            <a:fillRect/>
          </a:stretch>
        </p:blipFill>
        <p:spPr>
          <a:xfrm>
            <a:off x="4759881" y="2992993"/>
            <a:ext cx="555427" cy="555427"/>
          </a:xfrm>
          <a:prstGeom prst="rect">
            <a:avLst/>
          </a:prstGeom>
        </p:spPr>
      </p:pic>
      <p:sp>
        <p:nvSpPr>
          <p:cNvPr id="9" name="Text 5"/>
          <p:cNvSpPr/>
          <p:nvPr/>
        </p:nvSpPr>
        <p:spPr>
          <a:xfrm>
            <a:off x="4759881" y="3770590"/>
            <a:ext cx="2388632"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Inventory Control</a:t>
            </a:r>
            <a:endParaRPr lang="en-US" sz="2187" dirty="0"/>
          </a:p>
        </p:txBody>
      </p:sp>
      <p:sp>
        <p:nvSpPr>
          <p:cNvPr id="10" name="Text 6"/>
          <p:cNvSpPr/>
          <p:nvPr/>
        </p:nvSpPr>
        <p:spPr>
          <a:xfrm>
            <a:off x="4759881" y="4251008"/>
            <a:ext cx="2388632" cy="1777008"/>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Manage feed, medication, and other supplies to ensure optimal resource utilization.</a:t>
            </a:r>
            <a:endParaRPr lang="en-US" sz="1750" dirty="0"/>
          </a:p>
        </p:txBody>
      </p:sp>
      <p:pic>
        <p:nvPicPr>
          <p:cNvPr id="11" name="Image 2" descr="preencoded.png"/>
          <p:cNvPicPr>
            <a:picLocks noChangeAspect="1"/>
          </p:cNvPicPr>
          <p:nvPr/>
        </p:nvPicPr>
        <p:blipFill>
          <a:blip r:embed="rId5"/>
          <a:stretch>
            <a:fillRect/>
          </a:stretch>
        </p:blipFill>
        <p:spPr>
          <a:xfrm>
            <a:off x="7481768" y="2992993"/>
            <a:ext cx="555427" cy="555427"/>
          </a:xfrm>
          <a:prstGeom prst="rect">
            <a:avLst/>
          </a:prstGeom>
        </p:spPr>
      </p:pic>
      <p:sp>
        <p:nvSpPr>
          <p:cNvPr id="12" name="Text 7"/>
          <p:cNvSpPr/>
          <p:nvPr/>
        </p:nvSpPr>
        <p:spPr>
          <a:xfrm>
            <a:off x="7481768" y="3770590"/>
            <a:ext cx="2388632"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Data Analytics</a:t>
            </a:r>
            <a:endParaRPr lang="en-US" sz="2187" dirty="0"/>
          </a:p>
        </p:txBody>
      </p:sp>
      <p:sp>
        <p:nvSpPr>
          <p:cNvPr id="13" name="Text 8"/>
          <p:cNvSpPr/>
          <p:nvPr/>
        </p:nvSpPr>
        <p:spPr>
          <a:xfrm>
            <a:off x="7481768" y="4251008"/>
            <a:ext cx="2388632"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Leverage real-time data to generate insights and make informed decisions.</a:t>
            </a:r>
            <a:endParaRPr lang="en-US" sz="1750" dirty="0"/>
          </a:p>
        </p:txBody>
      </p:sp>
      <p:pic>
        <p:nvPicPr>
          <p:cNvPr id="14" name="Image 3" descr="preencoded.png"/>
          <p:cNvPicPr>
            <a:picLocks noChangeAspect="1"/>
          </p:cNvPicPr>
          <p:nvPr/>
        </p:nvPicPr>
        <p:blipFill>
          <a:blip r:embed="rId6"/>
          <a:stretch>
            <a:fillRect/>
          </a:stretch>
        </p:blipFill>
        <p:spPr>
          <a:xfrm>
            <a:off x="10203656" y="2992993"/>
            <a:ext cx="555427" cy="555427"/>
          </a:xfrm>
          <a:prstGeom prst="rect">
            <a:avLst/>
          </a:prstGeom>
        </p:spPr>
      </p:pic>
      <p:sp>
        <p:nvSpPr>
          <p:cNvPr id="15" name="Text 9"/>
          <p:cNvSpPr/>
          <p:nvPr/>
        </p:nvSpPr>
        <p:spPr>
          <a:xfrm>
            <a:off x="10203656" y="3770590"/>
            <a:ext cx="2388751" cy="694373"/>
          </a:xfrm>
          <a:prstGeom prst="rect">
            <a:avLst/>
          </a:prstGeom>
          <a:noFill/>
          <a:ln/>
        </p:spPr>
        <p:txBody>
          <a:bodyPr wrap="squar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Equipment Integration</a:t>
            </a:r>
            <a:endParaRPr lang="en-US" sz="2187" dirty="0"/>
          </a:p>
        </p:txBody>
      </p:sp>
      <p:sp>
        <p:nvSpPr>
          <p:cNvPr id="16" name="Text 10"/>
          <p:cNvSpPr/>
          <p:nvPr/>
        </p:nvSpPr>
        <p:spPr>
          <a:xfrm>
            <a:off x="10203656" y="4598194"/>
            <a:ext cx="2388751" cy="1777008"/>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Seamlessly connect with existing farm machinery and sensors for a comprehensive solution.</a:t>
            </a:r>
            <a:endParaRPr lang="en-US" sz="1750"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934760"/>
            <a:ext cx="6288643"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Input and Output Design</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Data Entry</a:t>
            </a:r>
            <a:endParaRPr lang="en-US" sz="2187" dirty="0"/>
          </a:p>
        </p:txBody>
      </p:sp>
      <p:sp>
        <p:nvSpPr>
          <p:cNvPr id="8" name="Text 4"/>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Intuitive forms for inputting farm data, such as flock details, inventory levels, and equipment maintenance.</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Real-Time Monitoring</a:t>
            </a:r>
            <a:endParaRPr lang="en-US" sz="2187" dirty="0"/>
          </a:p>
        </p:txBody>
      </p:sp>
      <p:sp>
        <p:nvSpPr>
          <p:cNvPr id="11" name="Text 6"/>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Visual dashboards and alerts to track key performance indicators and detect anomalies in real-time.</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3042047"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Reporting and Analytics</a:t>
            </a:r>
            <a:endParaRPr lang="en-US" sz="2187" dirty="0"/>
          </a:p>
        </p:txBody>
      </p:sp>
      <p:sp>
        <p:nvSpPr>
          <p:cNvPr id="14" name="Text 8"/>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Comprehensive reports and data visualizations to support decision-making and identify optimization opportunities.</a:t>
            </a:r>
            <a:endParaRPr lang="en-US" sz="1750"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019651"/>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Database Layout</a:t>
            </a:r>
            <a:endParaRPr lang="en-US" sz="4374" dirty="0"/>
          </a:p>
        </p:txBody>
      </p:sp>
      <p:sp>
        <p:nvSpPr>
          <p:cNvPr id="5" name="Shape 3"/>
          <p:cNvSpPr/>
          <p:nvPr/>
        </p:nvSpPr>
        <p:spPr>
          <a:xfrm>
            <a:off x="2037993" y="2158365"/>
            <a:ext cx="10554414" cy="5051465"/>
          </a:xfrm>
          <a:prstGeom prst="roundRect">
            <a:avLst>
              <a:gd name="adj" fmla="val 1979"/>
            </a:avLst>
          </a:prstGeom>
          <a:noFill/>
          <a:ln w="7620">
            <a:solidFill>
              <a:srgbClr val="000000">
                <a:alpha val="8000"/>
              </a:srgbClr>
            </a:solidFill>
            <a:prstDash val="solid"/>
          </a:ln>
        </p:spPr>
      </p:sp>
      <p:sp>
        <p:nvSpPr>
          <p:cNvPr id="6" name="Shape 4"/>
          <p:cNvSpPr/>
          <p:nvPr/>
        </p:nvSpPr>
        <p:spPr>
          <a:xfrm>
            <a:off x="2045613" y="2165985"/>
            <a:ext cx="10539174" cy="992505"/>
          </a:xfrm>
          <a:prstGeom prst="rect">
            <a:avLst/>
          </a:prstGeom>
          <a:solidFill>
            <a:srgbClr val="FFFFFF">
              <a:alpha val="4000"/>
            </a:srgbClr>
          </a:solidFill>
          <a:ln/>
        </p:spPr>
      </p:sp>
      <p:sp>
        <p:nvSpPr>
          <p:cNvPr id="7" name="Text 5"/>
          <p:cNvSpPr/>
          <p:nvPr/>
        </p:nvSpPr>
        <p:spPr>
          <a:xfrm>
            <a:off x="2267783" y="2306836"/>
            <a:ext cx="4821436"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Flock</a:t>
            </a:r>
            <a:endParaRPr lang="en-US" sz="1750" dirty="0"/>
          </a:p>
        </p:txBody>
      </p:sp>
      <p:sp>
        <p:nvSpPr>
          <p:cNvPr id="8" name="Text 6"/>
          <p:cNvSpPr/>
          <p:nvPr/>
        </p:nvSpPr>
        <p:spPr>
          <a:xfrm>
            <a:off x="7541181" y="2306836"/>
            <a:ext cx="4821436"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Detailed information about each poultry flock, including breed, age, and production data.</a:t>
            </a:r>
            <a:endParaRPr lang="en-US" sz="1750" dirty="0"/>
          </a:p>
        </p:txBody>
      </p:sp>
      <p:sp>
        <p:nvSpPr>
          <p:cNvPr id="9" name="Shape 7"/>
          <p:cNvSpPr/>
          <p:nvPr/>
        </p:nvSpPr>
        <p:spPr>
          <a:xfrm>
            <a:off x="2045613" y="3158490"/>
            <a:ext cx="10539174" cy="1347907"/>
          </a:xfrm>
          <a:prstGeom prst="rect">
            <a:avLst/>
          </a:prstGeom>
          <a:solidFill>
            <a:srgbClr val="000000">
              <a:alpha val="4000"/>
            </a:srgbClr>
          </a:solidFill>
          <a:ln/>
        </p:spPr>
      </p:sp>
      <p:sp>
        <p:nvSpPr>
          <p:cNvPr id="10" name="Text 8"/>
          <p:cNvSpPr/>
          <p:nvPr/>
        </p:nvSpPr>
        <p:spPr>
          <a:xfrm>
            <a:off x="2267783" y="3299341"/>
            <a:ext cx="4821436"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Inventory</a:t>
            </a:r>
            <a:endParaRPr lang="en-US" sz="1750" dirty="0"/>
          </a:p>
        </p:txBody>
      </p:sp>
      <p:sp>
        <p:nvSpPr>
          <p:cNvPr id="11" name="Text 9"/>
          <p:cNvSpPr/>
          <p:nvPr/>
        </p:nvSpPr>
        <p:spPr>
          <a:xfrm>
            <a:off x="7541181" y="3299341"/>
            <a:ext cx="4821436"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Track feed, medication, and other supplies, including stock levels, usage, and ordering history.</a:t>
            </a:r>
            <a:endParaRPr lang="en-US" sz="1750" dirty="0"/>
          </a:p>
        </p:txBody>
      </p:sp>
      <p:sp>
        <p:nvSpPr>
          <p:cNvPr id="12" name="Shape 10"/>
          <p:cNvSpPr/>
          <p:nvPr/>
        </p:nvSpPr>
        <p:spPr>
          <a:xfrm>
            <a:off x="2045613" y="4506397"/>
            <a:ext cx="10539174" cy="1347907"/>
          </a:xfrm>
          <a:prstGeom prst="rect">
            <a:avLst/>
          </a:prstGeom>
          <a:solidFill>
            <a:srgbClr val="FFFFFF">
              <a:alpha val="4000"/>
            </a:srgbClr>
          </a:solidFill>
          <a:ln/>
        </p:spPr>
      </p:sp>
      <p:sp>
        <p:nvSpPr>
          <p:cNvPr id="13" name="Text 11"/>
          <p:cNvSpPr/>
          <p:nvPr/>
        </p:nvSpPr>
        <p:spPr>
          <a:xfrm>
            <a:off x="2267783" y="4647248"/>
            <a:ext cx="4821436"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Equipment</a:t>
            </a:r>
            <a:endParaRPr lang="en-US" sz="1750" dirty="0"/>
          </a:p>
        </p:txBody>
      </p:sp>
      <p:sp>
        <p:nvSpPr>
          <p:cNvPr id="14" name="Text 12"/>
          <p:cNvSpPr/>
          <p:nvPr/>
        </p:nvSpPr>
        <p:spPr>
          <a:xfrm>
            <a:off x="7541181" y="4647248"/>
            <a:ext cx="4821436"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Maintain a comprehensive inventory of farm equipment, including maintenance schedules and repair logs.</a:t>
            </a:r>
            <a:endParaRPr lang="en-US" sz="1750" dirty="0"/>
          </a:p>
        </p:txBody>
      </p:sp>
      <p:sp>
        <p:nvSpPr>
          <p:cNvPr id="15" name="Shape 13"/>
          <p:cNvSpPr/>
          <p:nvPr/>
        </p:nvSpPr>
        <p:spPr>
          <a:xfrm>
            <a:off x="2045613" y="5854303"/>
            <a:ext cx="10539174" cy="1347907"/>
          </a:xfrm>
          <a:prstGeom prst="rect">
            <a:avLst/>
          </a:prstGeom>
          <a:solidFill>
            <a:srgbClr val="000000">
              <a:alpha val="4000"/>
            </a:srgbClr>
          </a:solidFill>
          <a:ln/>
        </p:spPr>
      </p:sp>
      <p:sp>
        <p:nvSpPr>
          <p:cNvPr id="16" name="Text 14"/>
          <p:cNvSpPr/>
          <p:nvPr/>
        </p:nvSpPr>
        <p:spPr>
          <a:xfrm>
            <a:off x="2267783" y="5995154"/>
            <a:ext cx="4821436"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Sales</a:t>
            </a:r>
            <a:endParaRPr lang="en-US" sz="1750" dirty="0"/>
          </a:p>
        </p:txBody>
      </p:sp>
      <p:sp>
        <p:nvSpPr>
          <p:cNvPr id="17" name="Text 15"/>
          <p:cNvSpPr/>
          <p:nvPr/>
        </p:nvSpPr>
        <p:spPr>
          <a:xfrm>
            <a:off x="7541181" y="5995154"/>
            <a:ext cx="4821436"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Record sales data, including product types, quantities, and revenue, for detailed financial analysis.</a:t>
            </a:r>
            <a:endParaRPr lang="en-US" sz="1750" dirty="0"/>
          </a:p>
        </p:txBody>
      </p:sp>
      <p:pic>
        <p:nvPicPr>
          <p:cNvPr id="18"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860113"/>
            <a:ext cx="7477601" cy="1657638"/>
          </a:xfrm>
          <a:prstGeom prst="rect">
            <a:avLst/>
          </a:prstGeom>
          <a:noFill/>
          <a:ln/>
        </p:spPr>
        <p:txBody>
          <a:bodyPr wrap="square" rtlCol="0" anchor="t"/>
          <a:lstStyle/>
          <a:p>
            <a:pPr marL="0" indent="0">
              <a:lnSpc>
                <a:spcPct val="150000"/>
              </a:lnSpc>
              <a:buNone/>
            </a:pPr>
            <a:r>
              <a:rPr lang="en-US" sz="3000" b="1" dirty="0">
                <a:solidFill>
                  <a:srgbClr val="1B1B27"/>
                </a:solidFill>
                <a:latin typeface="Times New Roman" panose="02020603050405020304" pitchFamily="18" charset="0"/>
                <a:ea typeface="Raleway" pitchFamily="34" charset="-122"/>
                <a:cs typeface="Times New Roman" panose="02020603050405020304" pitchFamily="18" charset="0"/>
              </a:rPr>
              <a:t>STUDENT INTERNSHIP MANAGEMENT       AND TRACKING PORTAL</a:t>
            </a:r>
            <a:endParaRPr lang="en-US" sz="3000" b="1" dirty="0">
              <a:latin typeface="Times New Roman" panose="02020603050405020304" pitchFamily="18" charset="0"/>
              <a:cs typeface="Times New Roman" panose="02020603050405020304" pitchFamily="18" charset="0"/>
            </a:endParaRPr>
          </a:p>
        </p:txBody>
      </p:sp>
      <p:sp>
        <p:nvSpPr>
          <p:cNvPr id="6" name="Text 3"/>
          <p:cNvSpPr/>
          <p:nvPr/>
        </p:nvSpPr>
        <p:spPr>
          <a:xfrm>
            <a:off x="6319599" y="3442447"/>
            <a:ext cx="7477601" cy="4496698"/>
          </a:xfrm>
          <a:prstGeom prst="rect">
            <a:avLst/>
          </a:prstGeom>
          <a:noFill/>
          <a:ln/>
        </p:spPr>
        <p:txBody>
          <a:bodyPr wrap="square" rtlCol="0" anchor="t"/>
          <a:lstStyle/>
          <a:p>
            <a:pPr algn="just">
              <a:lnSpc>
                <a:spcPct val="150000"/>
              </a:lnSpc>
            </a:pPr>
            <a:r>
              <a:rPr lang="en-US" sz="2400" dirty="0">
                <a:solidFill>
                  <a:srgbClr val="3C3939"/>
                </a:solidFill>
                <a:latin typeface="Times New Roman" panose="02020603050405020304" pitchFamily="18" charset="0"/>
                <a:ea typeface="Roboto" pitchFamily="34" charset="-122"/>
                <a:cs typeface="Times New Roman" panose="02020603050405020304" pitchFamily="18" charset="0"/>
              </a:rPr>
              <a:t> Intern-Ease is a portal designed for students who have joined internships to create accounts and provide their information for academic use. The platform streamlines the process of managing and tracking student internships, offering a user-friendly interface where students can easily input their details.</a:t>
            </a:r>
            <a:r>
              <a:rPr lang="en-US" sz="1200" b="0" dirty="0">
                <a:solidFill>
                  <a:srgbClr val="CCCCCC"/>
                </a:solidFill>
                <a:effectLst/>
                <a:latin typeface="Consolas" panose="020B0609020204030204" pitchFamily="49"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Centralized data management creates a unified platform to collect and manage detailed information about students' internships.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7" name="Shape 4"/>
          <p:cNvSpPr/>
          <p:nvPr/>
        </p:nvSpPr>
        <p:spPr>
          <a:xfrm>
            <a:off x="6319599" y="6075283"/>
            <a:ext cx="355402" cy="355402"/>
          </a:xfrm>
          <a:prstGeom prst="roundRect">
            <a:avLst>
              <a:gd name="adj" fmla="val 25726039"/>
            </a:avLst>
          </a:prstGeom>
          <a:noFill/>
          <a:ln w="7620">
            <a:solidFill>
              <a:srgbClr val="FFFFFF"/>
            </a:solidFill>
            <a:prstDash val="solid"/>
          </a:ln>
        </p:spPr>
      </p:sp>
      <p:pic>
        <p:nvPicPr>
          <p:cNvPr id="9" name="Picture 8">
            <a:extLst>
              <a:ext uri="{FF2B5EF4-FFF2-40B4-BE49-F238E27FC236}">
                <a16:creationId xmlns:a16="http://schemas.microsoft.com/office/drawing/2014/main" id="{CAFC345F-73A9-4D99-B873-65BEC7ABA490}"/>
              </a:ext>
            </a:extLst>
          </p:cNvPr>
          <p:cNvPicPr>
            <a:picLocks noChangeAspect="1"/>
          </p:cNvPicPr>
          <p:nvPr/>
        </p:nvPicPr>
        <p:blipFill>
          <a:blip r:embed="rId4"/>
          <a:stretch>
            <a:fillRect/>
          </a:stretch>
        </p:blipFill>
        <p:spPr>
          <a:xfrm>
            <a:off x="0" y="0"/>
            <a:ext cx="5486399" cy="8207187"/>
          </a:xfrm>
          <a:prstGeom prst="rect">
            <a:avLst/>
          </a:prstGeom>
        </p:spPr>
      </p:pic>
      <p:pic>
        <p:nvPicPr>
          <p:cNvPr id="11" name="Picture 10">
            <a:extLst>
              <a:ext uri="{FF2B5EF4-FFF2-40B4-BE49-F238E27FC236}">
                <a16:creationId xmlns:a16="http://schemas.microsoft.com/office/drawing/2014/main" id="{CCFC2650-54F7-4294-8757-D15AB28BD2F9}"/>
              </a:ext>
            </a:extLst>
          </p:cNvPr>
          <p:cNvPicPr>
            <a:picLocks noChangeAspect="1"/>
          </p:cNvPicPr>
          <p:nvPr/>
        </p:nvPicPr>
        <p:blipFill>
          <a:blip r:embed="rId5"/>
          <a:stretch>
            <a:fillRect/>
          </a:stretch>
        </p:blipFill>
        <p:spPr>
          <a:xfrm>
            <a:off x="7398123" y="0"/>
            <a:ext cx="4762500" cy="1905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65654"/>
            <a:ext cx="14630400" cy="8229600"/>
          </a:xfrm>
          <a:prstGeom prst="rect">
            <a:avLst/>
          </a:prstGeom>
          <a:solidFill>
            <a:srgbClr val="ECECF3"/>
          </a:solidFill>
          <a:ln/>
        </p:spPr>
      </p:sp>
      <p:sp>
        <p:nvSpPr>
          <p:cNvPr id="3" name="Shape 1"/>
          <p:cNvSpPr/>
          <p:nvPr/>
        </p:nvSpPr>
        <p:spPr>
          <a:xfrm>
            <a:off x="0" y="-20407"/>
            <a:ext cx="14774194" cy="8229600"/>
          </a:xfrm>
          <a:prstGeom prst="rect">
            <a:avLst/>
          </a:prstGeom>
          <a:solidFill>
            <a:srgbClr val="FFFFFF">
              <a:alpha val="75000"/>
            </a:srgbClr>
          </a:solidFill>
          <a:ln/>
        </p:spPr>
      </p:sp>
      <p:sp>
        <p:nvSpPr>
          <p:cNvPr id="4" name="Text 2"/>
          <p:cNvSpPr/>
          <p:nvPr/>
        </p:nvSpPr>
        <p:spPr>
          <a:xfrm>
            <a:off x="2037993" y="512860"/>
            <a:ext cx="5554980" cy="694373"/>
          </a:xfrm>
          <a:prstGeom prst="rect">
            <a:avLst/>
          </a:prstGeom>
          <a:noFill/>
          <a:ln/>
        </p:spPr>
        <p:txBody>
          <a:bodyPr wrap="none" rtlCol="0" anchor="t"/>
          <a:lstStyle/>
          <a:p>
            <a:pPr marL="0" indent="0">
              <a:lnSpc>
                <a:spcPct val="150000"/>
              </a:lnSpc>
              <a:buNone/>
            </a:pPr>
            <a:r>
              <a:rPr lang="en-US" sz="4400" b="1" dirty="0">
                <a:solidFill>
                  <a:srgbClr val="1B1B27"/>
                </a:solidFill>
                <a:latin typeface="Times New Roman" panose="02020603050405020304" pitchFamily="18" charset="0"/>
                <a:ea typeface="Raleway" pitchFamily="34" charset="-122"/>
                <a:cs typeface="Times New Roman" panose="02020603050405020304" pitchFamily="18" charset="0"/>
              </a:rPr>
              <a:t>Company Profile</a:t>
            </a:r>
            <a:endParaRPr lang="en-US" sz="4400" b="1" dirty="0">
              <a:latin typeface="Times New Roman" panose="02020603050405020304" pitchFamily="18" charset="0"/>
              <a:cs typeface="Times New Roman" panose="02020603050405020304" pitchFamily="18" charset="0"/>
            </a:endParaRPr>
          </a:p>
        </p:txBody>
      </p:sp>
      <p:sp>
        <p:nvSpPr>
          <p:cNvPr id="5" name="Text 3"/>
          <p:cNvSpPr/>
          <p:nvPr/>
        </p:nvSpPr>
        <p:spPr>
          <a:xfrm>
            <a:off x="1285147" y="3995801"/>
            <a:ext cx="2777490" cy="347186"/>
          </a:xfrm>
          <a:prstGeom prst="rect">
            <a:avLst/>
          </a:prstGeom>
          <a:noFill/>
          <a:ln/>
        </p:spPr>
        <p:txBody>
          <a:bodyPr wrap="none" rtlCol="0" anchor="t"/>
          <a:lstStyle/>
          <a:p>
            <a:pPr marL="0" indent="0">
              <a:lnSpc>
                <a:spcPct val="150000"/>
              </a:lnSpc>
              <a:buNone/>
            </a:pPr>
            <a:r>
              <a:rPr lang="en-US" sz="2400" dirty="0">
                <a:solidFill>
                  <a:srgbClr val="1B1B27"/>
                </a:solidFill>
                <a:latin typeface="Times New Roman" panose="02020603050405020304" pitchFamily="18" charset="0"/>
                <a:ea typeface="Raleway" pitchFamily="34" charset="-122"/>
                <a:cs typeface="Times New Roman" panose="02020603050405020304" pitchFamily="18" charset="0"/>
              </a:rPr>
              <a:t>Our Mission</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285147" y="4559610"/>
            <a:ext cx="3909193" cy="3183502"/>
          </a:xfrm>
          <a:prstGeom prst="rect">
            <a:avLst/>
          </a:prstGeom>
          <a:noFill/>
          <a:ln/>
        </p:spPr>
        <p:txBody>
          <a:bodyPr wrap="square" rtlCol="0" anchor="t"/>
          <a:lstStyle/>
          <a:p>
            <a:pPr marL="0" indent="0">
              <a:buNone/>
            </a:pPr>
            <a:r>
              <a:rPr lang="en-US" b="0" i="0" dirty="0">
                <a:solidFill>
                  <a:srgbClr val="7B7675"/>
                </a:solidFill>
                <a:effectLst/>
                <a:latin typeface="Times New Roman" panose="02020603050405020304" pitchFamily="18" charset="0"/>
                <a:cs typeface="Times New Roman" panose="02020603050405020304" pitchFamily="18" charset="0"/>
              </a:rPr>
              <a:t>At </a:t>
            </a:r>
            <a:r>
              <a:rPr lang="en-US" b="0" i="0" dirty="0" err="1">
                <a:solidFill>
                  <a:srgbClr val="7B7675"/>
                </a:solidFill>
                <a:effectLst/>
                <a:latin typeface="Times New Roman" panose="02020603050405020304" pitchFamily="18" charset="0"/>
                <a:cs typeface="Times New Roman" panose="02020603050405020304" pitchFamily="18" charset="0"/>
              </a:rPr>
              <a:t>Sumago</a:t>
            </a:r>
            <a:r>
              <a:rPr lang="en-US" b="0" i="0" dirty="0">
                <a:solidFill>
                  <a:srgbClr val="7B7675"/>
                </a:solidFill>
                <a:effectLst/>
                <a:latin typeface="Times New Roman" panose="02020603050405020304" pitchFamily="18" charset="0"/>
                <a:cs typeface="Times New Roman" panose="02020603050405020304" pitchFamily="18" charset="0"/>
              </a:rPr>
              <a:t> Infotech, we strive with technology to provide the most effective and affordable services that fulfill our customers' needs and budgets. We provide customized websites and software solutions that suit our customers' company objectives. We always involve our customers in the entire process, starting from design right up to deployment, so that your ideas can be incorporated into our work.</a:t>
            </a:r>
            <a:r>
              <a:rPr lang="en-US" dirty="0">
                <a:solidFill>
                  <a:srgbClr val="3C3939"/>
                </a:solidFill>
                <a:latin typeface="Times New Roman" panose="02020603050405020304" pitchFamily="18" charset="0"/>
                <a:ea typeface="Roboto"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5743932" y="4336492"/>
            <a:ext cx="2777490" cy="347186"/>
          </a:xfrm>
          <a:prstGeom prst="rect">
            <a:avLst/>
          </a:prstGeom>
          <a:noFill/>
          <a:ln/>
        </p:spPr>
        <p:txBody>
          <a:bodyPr wrap="none" rtlCol="0" anchor="t"/>
          <a:lstStyle/>
          <a:p>
            <a:pPr marL="0" indent="0">
              <a:lnSpc>
                <a:spcPct val="150000"/>
              </a:lnSpc>
              <a:buNone/>
            </a:pPr>
            <a:r>
              <a:rPr lang="en-US" sz="2400" dirty="0">
                <a:solidFill>
                  <a:srgbClr val="1B1B27"/>
                </a:solidFill>
                <a:latin typeface="Times New Roman" panose="02020603050405020304" pitchFamily="18" charset="0"/>
                <a:ea typeface="Raleway" pitchFamily="34" charset="-122"/>
                <a:cs typeface="Times New Roman" panose="02020603050405020304" pitchFamily="18" charset="0"/>
              </a:rPr>
              <a:t>Our Expertise</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5743932" y="4905849"/>
            <a:ext cx="3156347" cy="2132409"/>
          </a:xfrm>
          <a:prstGeom prst="rect">
            <a:avLst/>
          </a:prstGeom>
          <a:noFill/>
          <a:ln/>
        </p:spPr>
        <p:txBody>
          <a:bodyPr wrap="square" rtlCol="0" anchor="t"/>
          <a:lstStyle/>
          <a:p>
            <a:pPr marL="0" indent="0">
              <a:lnSpc>
                <a:spcPct val="150000"/>
              </a:lnSpc>
              <a:buNone/>
            </a:pPr>
            <a:r>
              <a:rPr lang="en-US" dirty="0">
                <a:solidFill>
                  <a:srgbClr val="3C3939"/>
                </a:solidFill>
                <a:latin typeface="Times New Roman" panose="02020603050405020304" pitchFamily="18" charset="0"/>
                <a:ea typeface="Roboto" pitchFamily="34" charset="-122"/>
                <a:cs typeface="Times New Roman" panose="02020603050405020304" pitchFamily="18" charset="0"/>
              </a:rPr>
              <a:t>Our team of experienced developers and poultry industry experts have created a robust, user-friendly system that caters to the unique needs of poultry farms of all sizes.</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9273175" y="4091243"/>
            <a:ext cx="2777490" cy="347186"/>
          </a:xfrm>
          <a:prstGeom prst="rect">
            <a:avLst/>
          </a:prstGeom>
          <a:noFill/>
          <a:ln/>
        </p:spPr>
        <p:txBody>
          <a:bodyPr wrap="none" rtlCol="0" anchor="t"/>
          <a:lstStyle/>
          <a:p>
            <a:pPr marL="0" indent="0">
              <a:lnSpc>
                <a:spcPct val="150000"/>
              </a:lnSpc>
              <a:buNone/>
            </a:pPr>
            <a:r>
              <a:rPr lang="en-US" sz="2400" dirty="0">
                <a:solidFill>
                  <a:srgbClr val="1B1B27"/>
                </a:solidFill>
                <a:latin typeface="Times New Roman" panose="02020603050405020304" pitchFamily="18" charset="0"/>
                <a:ea typeface="Raleway" pitchFamily="34" charset="-122"/>
                <a:cs typeface="Times New Roman" panose="02020603050405020304" pitchFamily="18" charset="0"/>
              </a:rPr>
              <a:t>Our Values</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9273175" y="4645264"/>
            <a:ext cx="4984328" cy="3183501"/>
          </a:xfrm>
          <a:prstGeom prst="rect">
            <a:avLst/>
          </a:prstGeom>
          <a:noFill/>
          <a:ln/>
        </p:spPr>
        <p:txBody>
          <a:bodyPr wrap="square" rtlCol="0" anchor="t"/>
          <a:lstStyle/>
          <a:p>
            <a:pPr marL="0" indent="0">
              <a:buNone/>
            </a:pPr>
            <a:r>
              <a:rPr lang="en-US" b="0" i="0" dirty="0">
                <a:solidFill>
                  <a:srgbClr val="7B7675"/>
                </a:solidFill>
                <a:effectLst/>
                <a:latin typeface="Times New Roman" panose="02020603050405020304" pitchFamily="18" charset="0"/>
                <a:cs typeface="Times New Roman" panose="02020603050405020304" pitchFamily="18" charset="0"/>
              </a:rPr>
              <a:t>We aspire to be the global sourcing choice of the global market and revolutionize the way service processes function. Our goal is to reach out to common people across the globe and make Information Technology a tool for the "Masses", as well as the "Classes". We strive to create innovative IT solutions and provide IT-enabled services to enthrall customers worldwide and build relationships based on Trust, Values, and Professionalism.</a:t>
            </a:r>
            <a:endParaRPr lang="en-US" dirty="0">
              <a:latin typeface="Times New Roman" panose="02020603050405020304" pitchFamily="18" charset="0"/>
              <a:cs typeface="Times New Roman" panose="02020603050405020304" pitchFamily="18" charset="0"/>
            </a:endParaRPr>
          </a:p>
        </p:txBody>
      </p:sp>
      <p:sp>
        <p:nvSpPr>
          <p:cNvPr id="12" name="Text 4">
            <a:extLst>
              <a:ext uri="{FF2B5EF4-FFF2-40B4-BE49-F238E27FC236}">
                <a16:creationId xmlns:a16="http://schemas.microsoft.com/office/drawing/2014/main" id="{A98FE328-7CE8-4349-B1F4-FEA44D0D6128}"/>
              </a:ext>
            </a:extLst>
          </p:cNvPr>
          <p:cNvSpPr/>
          <p:nvPr/>
        </p:nvSpPr>
        <p:spPr>
          <a:xfrm>
            <a:off x="2024182" y="1634935"/>
            <a:ext cx="3909193" cy="2274806"/>
          </a:xfrm>
          <a:prstGeom prst="rect">
            <a:avLst/>
          </a:prstGeom>
          <a:noFill/>
          <a:ln/>
        </p:spPr>
        <p:txBody>
          <a:bodyPr wrap="square" rtlCol="0" anchor="t"/>
          <a:lstStyle/>
          <a:p>
            <a:pPr>
              <a:lnSpc>
                <a:spcPct val="150000"/>
              </a:lnSpc>
            </a:pPr>
            <a:r>
              <a:rPr lang="en-IN" sz="2000" dirty="0">
                <a:latin typeface="Times New Roman" panose="02020603050405020304" pitchFamily="18" charset="0"/>
                <a:cs typeface="Times New Roman" panose="02020603050405020304" pitchFamily="18" charset="0"/>
              </a:rPr>
              <a:t>Name: </a:t>
            </a:r>
            <a:r>
              <a:rPr lang="en-IN" sz="2000" dirty="0" err="1">
                <a:latin typeface="Times New Roman" panose="02020603050405020304" pitchFamily="18" charset="0"/>
                <a:cs typeface="Times New Roman" panose="02020603050405020304" pitchFamily="18" charset="0"/>
              </a:rPr>
              <a:t>Sumago</a:t>
            </a:r>
            <a:r>
              <a:rPr lang="en-IN" sz="2000" dirty="0">
                <a:latin typeface="Times New Roman" panose="02020603050405020304" pitchFamily="18" charset="0"/>
                <a:cs typeface="Times New Roman" panose="02020603050405020304" pitchFamily="18" charset="0"/>
              </a:rPr>
              <a:t> Infotech </a:t>
            </a:r>
            <a:r>
              <a:rPr lang="en-IN" sz="2000" dirty="0" err="1">
                <a:latin typeface="Times New Roman" panose="02020603050405020304" pitchFamily="18" charset="0"/>
                <a:cs typeface="Times New Roman" panose="02020603050405020304" pitchFamily="18" charset="0"/>
              </a:rPr>
              <a:t>Pvt.</a:t>
            </a:r>
            <a:r>
              <a:rPr lang="en-IN" sz="2000" dirty="0">
                <a:latin typeface="Times New Roman" panose="02020603050405020304" pitchFamily="18" charset="0"/>
                <a:cs typeface="Times New Roman" panose="02020603050405020304" pitchFamily="18" charset="0"/>
              </a:rPr>
              <a:t> Ltd. </a:t>
            </a:r>
          </a:p>
          <a:p>
            <a:pPr>
              <a:lnSpc>
                <a:spcPct val="150000"/>
              </a:lnSpc>
            </a:pPr>
            <a:r>
              <a:rPr lang="en-IN" sz="2000" dirty="0">
                <a:latin typeface="Times New Roman" panose="02020603050405020304" pitchFamily="18" charset="0"/>
                <a:cs typeface="Times New Roman" panose="02020603050405020304" pitchFamily="18" charset="0"/>
              </a:rPr>
              <a:t>Headquarters: Govind Nagar  Nashik, India </a:t>
            </a:r>
          </a:p>
          <a:p>
            <a:pPr>
              <a:lnSpc>
                <a:spcPct val="150000"/>
              </a:lnSpc>
            </a:pPr>
            <a:r>
              <a:rPr lang="en-IN" sz="2000" dirty="0">
                <a:latin typeface="Times New Roman" panose="02020603050405020304" pitchFamily="18" charset="0"/>
                <a:cs typeface="Times New Roman" panose="02020603050405020304" pitchFamily="18" charset="0"/>
              </a:rPr>
              <a:t>Branch Office: Pune, India </a:t>
            </a:r>
          </a:p>
          <a:p>
            <a:pPr>
              <a:lnSpc>
                <a:spcPct val="150000"/>
              </a:lnSpc>
            </a:pPr>
            <a:r>
              <a:rPr lang="en-IN" sz="2000" dirty="0">
                <a:latin typeface="Times New Roman" panose="02020603050405020304" pitchFamily="18" charset="0"/>
                <a:cs typeface="Times New Roman" panose="02020603050405020304" pitchFamily="18" charset="0"/>
              </a:rPr>
              <a:t>Founder:</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81E7D350-684C-46FD-BE73-C6CE59CA5FEB}"/>
              </a:ext>
            </a:extLst>
          </p:cNvPr>
          <p:cNvPicPr>
            <a:picLocks noChangeAspect="1"/>
          </p:cNvPicPr>
          <p:nvPr/>
        </p:nvPicPr>
        <p:blipFill>
          <a:blip r:embed="rId3"/>
          <a:stretch>
            <a:fillRect/>
          </a:stretch>
        </p:blipFill>
        <p:spPr>
          <a:xfrm>
            <a:off x="6852621" y="2178640"/>
            <a:ext cx="5753597" cy="11000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464231"/>
            <a:ext cx="6679644"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Raleway" pitchFamily="34" charset="-122"/>
                <a:cs typeface="Times New Roman" panose="02020603050405020304" pitchFamily="18" charset="0"/>
              </a:rPr>
              <a:t>Introduction to the Project</a:t>
            </a:r>
            <a:endParaRPr lang="en-US" sz="4374" dirty="0">
              <a:latin typeface="Times New Roman" panose="02020603050405020304" pitchFamily="18" charset="0"/>
              <a:cs typeface="Times New Roman" panose="02020603050405020304" pitchFamily="18" charset="0"/>
            </a:endParaRPr>
          </a:p>
        </p:txBody>
      </p:sp>
      <p:sp>
        <p:nvSpPr>
          <p:cNvPr id="5" name="Shape 3"/>
          <p:cNvSpPr/>
          <p:nvPr/>
        </p:nvSpPr>
        <p:spPr>
          <a:xfrm>
            <a:off x="2037993" y="2776538"/>
            <a:ext cx="499943" cy="499943"/>
          </a:xfrm>
          <a:prstGeom prst="roundRect">
            <a:avLst>
              <a:gd name="adj" fmla="val 20000"/>
            </a:avLst>
          </a:prstGeom>
          <a:solidFill>
            <a:srgbClr val="E1E1EA"/>
          </a:solidFill>
          <a:ln w="7620">
            <a:solidFill>
              <a:srgbClr val="C7C7D0"/>
            </a:solidFill>
            <a:prstDash val="solid"/>
          </a:ln>
        </p:spPr>
      </p:sp>
      <p:sp>
        <p:nvSpPr>
          <p:cNvPr id="6" name="Text 4"/>
          <p:cNvSpPr/>
          <p:nvPr/>
        </p:nvSpPr>
        <p:spPr>
          <a:xfrm>
            <a:off x="2216587" y="2818209"/>
            <a:ext cx="142637"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7" name="Text 5"/>
          <p:cNvSpPr/>
          <p:nvPr/>
        </p:nvSpPr>
        <p:spPr>
          <a:xfrm>
            <a:off x="2760107" y="2852857"/>
            <a:ext cx="4444008" cy="694373"/>
          </a:xfrm>
          <a:prstGeom prst="rect">
            <a:avLst/>
          </a:prstGeom>
          <a:noFill/>
          <a:ln/>
        </p:spPr>
        <p:txBody>
          <a:bodyPr wrap="squar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Comprehensive Farm Management</a:t>
            </a:r>
            <a:endParaRPr lang="en-US" sz="2187" dirty="0">
              <a:latin typeface="Times New Roman" panose="02020603050405020304" pitchFamily="18" charset="0"/>
              <a:cs typeface="Times New Roman" panose="02020603050405020304" pitchFamily="18" charset="0"/>
            </a:endParaRPr>
          </a:p>
        </p:txBody>
      </p:sp>
      <p:sp>
        <p:nvSpPr>
          <p:cNvPr id="8" name="Text 6"/>
          <p:cNvSpPr/>
          <p:nvPr/>
        </p:nvSpPr>
        <p:spPr>
          <a:xfrm>
            <a:off x="2760107" y="3680460"/>
            <a:ext cx="4444008" cy="1066205"/>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Streamline daily operations, from feed inventory to flock tracking, all in one centralized platform.</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7426285" y="2776538"/>
            <a:ext cx="499943" cy="499943"/>
          </a:xfrm>
          <a:prstGeom prst="roundRect">
            <a:avLst>
              <a:gd name="adj" fmla="val 20000"/>
            </a:avLst>
          </a:prstGeom>
          <a:solidFill>
            <a:srgbClr val="E1E1EA"/>
          </a:solidFill>
          <a:ln w="7620">
            <a:solidFill>
              <a:srgbClr val="C7C7D0"/>
            </a:solidFill>
            <a:prstDash val="solid"/>
          </a:ln>
        </p:spPr>
      </p:sp>
      <p:sp>
        <p:nvSpPr>
          <p:cNvPr id="10" name="Text 8"/>
          <p:cNvSpPr/>
          <p:nvPr/>
        </p:nvSpPr>
        <p:spPr>
          <a:xfrm>
            <a:off x="7589401" y="2818209"/>
            <a:ext cx="173712"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1" name="Text 9"/>
          <p:cNvSpPr/>
          <p:nvPr/>
        </p:nvSpPr>
        <p:spPr>
          <a:xfrm>
            <a:off x="8148399" y="2852857"/>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Data-Driven Insights</a:t>
            </a:r>
            <a:endParaRPr lang="en-US" sz="2187" dirty="0">
              <a:latin typeface="Times New Roman" panose="02020603050405020304" pitchFamily="18" charset="0"/>
              <a:cs typeface="Times New Roman" panose="02020603050405020304" pitchFamily="18" charset="0"/>
            </a:endParaRPr>
          </a:p>
        </p:txBody>
      </p:sp>
      <p:sp>
        <p:nvSpPr>
          <p:cNvPr id="12" name="Text 10"/>
          <p:cNvSpPr/>
          <p:nvPr/>
        </p:nvSpPr>
        <p:spPr>
          <a:xfrm>
            <a:off x="8148399" y="3333274"/>
            <a:ext cx="4444008" cy="1066205"/>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Leverage real-time analytics to make informed decisions and optimize productivity.</a:t>
            </a:r>
            <a:endParaRPr lang="en-US" sz="1750" dirty="0">
              <a:latin typeface="Times New Roman" panose="02020603050405020304" pitchFamily="18" charset="0"/>
              <a:cs typeface="Times New Roman" panose="02020603050405020304" pitchFamily="18" charset="0"/>
            </a:endParaRPr>
          </a:p>
        </p:txBody>
      </p:sp>
      <p:sp>
        <p:nvSpPr>
          <p:cNvPr id="13" name="Shape 11"/>
          <p:cNvSpPr/>
          <p:nvPr/>
        </p:nvSpPr>
        <p:spPr>
          <a:xfrm>
            <a:off x="2037993" y="5142428"/>
            <a:ext cx="499943" cy="499943"/>
          </a:xfrm>
          <a:prstGeom prst="roundRect">
            <a:avLst>
              <a:gd name="adj" fmla="val 20000"/>
            </a:avLst>
          </a:prstGeom>
          <a:solidFill>
            <a:srgbClr val="E1E1EA"/>
          </a:solidFill>
          <a:ln w="7620">
            <a:solidFill>
              <a:srgbClr val="C7C7D0"/>
            </a:solidFill>
            <a:prstDash val="solid"/>
          </a:ln>
        </p:spPr>
      </p:sp>
      <p:sp>
        <p:nvSpPr>
          <p:cNvPr id="14" name="Text 12"/>
          <p:cNvSpPr/>
          <p:nvPr/>
        </p:nvSpPr>
        <p:spPr>
          <a:xfrm>
            <a:off x="2198965" y="5184100"/>
            <a:ext cx="177998"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5" name="Text 13"/>
          <p:cNvSpPr/>
          <p:nvPr/>
        </p:nvSpPr>
        <p:spPr>
          <a:xfrm>
            <a:off x="2760107" y="5218748"/>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Seamless Integration</a:t>
            </a:r>
            <a:endParaRPr lang="en-US" sz="2187" dirty="0">
              <a:latin typeface="Times New Roman" panose="02020603050405020304" pitchFamily="18" charset="0"/>
              <a:cs typeface="Times New Roman" panose="02020603050405020304" pitchFamily="18" charset="0"/>
            </a:endParaRPr>
          </a:p>
        </p:txBody>
      </p:sp>
      <p:sp>
        <p:nvSpPr>
          <p:cNvPr id="16" name="Text 14"/>
          <p:cNvSpPr/>
          <p:nvPr/>
        </p:nvSpPr>
        <p:spPr>
          <a:xfrm>
            <a:off x="2760107" y="5699165"/>
            <a:ext cx="4444008" cy="1066205"/>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Seamlessly integrate with existing farm equipment and systems for a holistic solution.</a:t>
            </a:r>
            <a:endParaRPr lang="en-US" sz="1750" dirty="0">
              <a:latin typeface="Times New Roman" panose="02020603050405020304" pitchFamily="18" charset="0"/>
              <a:cs typeface="Times New Roman" panose="02020603050405020304" pitchFamily="18" charset="0"/>
            </a:endParaRPr>
          </a:p>
        </p:txBody>
      </p:sp>
      <p:sp>
        <p:nvSpPr>
          <p:cNvPr id="17" name="Shape 15"/>
          <p:cNvSpPr/>
          <p:nvPr/>
        </p:nvSpPr>
        <p:spPr>
          <a:xfrm>
            <a:off x="7426285" y="5142428"/>
            <a:ext cx="499943" cy="499943"/>
          </a:xfrm>
          <a:prstGeom prst="roundRect">
            <a:avLst>
              <a:gd name="adj" fmla="val 20000"/>
            </a:avLst>
          </a:prstGeom>
          <a:solidFill>
            <a:srgbClr val="E1E1EA"/>
          </a:solidFill>
          <a:ln w="7620">
            <a:solidFill>
              <a:srgbClr val="C7C7D0"/>
            </a:solidFill>
            <a:prstDash val="solid"/>
          </a:ln>
        </p:spPr>
      </p:sp>
      <p:sp>
        <p:nvSpPr>
          <p:cNvPr id="18" name="Text 16"/>
          <p:cNvSpPr/>
          <p:nvPr/>
        </p:nvSpPr>
        <p:spPr>
          <a:xfrm>
            <a:off x="7585234" y="5184100"/>
            <a:ext cx="182047"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4</a:t>
            </a:r>
            <a:endParaRPr lang="en-US" sz="2624" dirty="0">
              <a:latin typeface="Times New Roman" panose="02020603050405020304" pitchFamily="18" charset="0"/>
              <a:cs typeface="Times New Roman" panose="02020603050405020304" pitchFamily="18" charset="0"/>
            </a:endParaRPr>
          </a:p>
        </p:txBody>
      </p:sp>
      <p:sp>
        <p:nvSpPr>
          <p:cNvPr id="19" name="Text 17"/>
          <p:cNvSpPr/>
          <p:nvPr/>
        </p:nvSpPr>
        <p:spPr>
          <a:xfrm>
            <a:off x="8148399" y="5218748"/>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Mobile Accessibility</a:t>
            </a:r>
            <a:endParaRPr lang="en-US" sz="2187" dirty="0">
              <a:latin typeface="Times New Roman" panose="02020603050405020304" pitchFamily="18" charset="0"/>
              <a:cs typeface="Times New Roman" panose="02020603050405020304" pitchFamily="18" charset="0"/>
            </a:endParaRPr>
          </a:p>
        </p:txBody>
      </p:sp>
      <p:sp>
        <p:nvSpPr>
          <p:cNvPr id="20" name="Text 18"/>
          <p:cNvSpPr/>
          <p:nvPr/>
        </p:nvSpPr>
        <p:spPr>
          <a:xfrm>
            <a:off x="8148399" y="5699165"/>
            <a:ext cx="4444008" cy="710803"/>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Access the system anytime, anywhere, using our user-friendly mobile app.</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605796"/>
            <a:ext cx="5955387"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Raleway" pitchFamily="34" charset="-122"/>
                <a:cs typeface="Times New Roman" panose="02020603050405020304" pitchFamily="18" charset="0"/>
              </a:rPr>
              <a:t>Objectives of the Study</a:t>
            </a:r>
            <a:endParaRPr lang="en-US" sz="4374" dirty="0">
              <a:latin typeface="Times New Roman" panose="02020603050405020304" pitchFamily="18" charset="0"/>
              <a:cs typeface="Times New Roman" panose="02020603050405020304" pitchFamily="18" charset="0"/>
            </a:endParaRPr>
          </a:p>
        </p:txBody>
      </p:sp>
      <p:sp>
        <p:nvSpPr>
          <p:cNvPr id="5" name="Shape 3"/>
          <p:cNvSpPr/>
          <p:nvPr/>
        </p:nvSpPr>
        <p:spPr>
          <a:xfrm>
            <a:off x="2037993" y="2744510"/>
            <a:ext cx="5166122" cy="1650802"/>
          </a:xfrm>
          <a:prstGeom prst="roundRect">
            <a:avLst>
              <a:gd name="adj" fmla="val 6057"/>
            </a:avLst>
          </a:prstGeom>
          <a:solidFill>
            <a:srgbClr val="E1E1EA"/>
          </a:solidFill>
          <a:ln w="7620">
            <a:solidFill>
              <a:srgbClr val="C7C7D0"/>
            </a:solidFill>
            <a:prstDash val="solid"/>
          </a:ln>
        </p:spPr>
      </p:sp>
      <p:sp>
        <p:nvSpPr>
          <p:cNvPr id="6" name="Text 4"/>
          <p:cNvSpPr/>
          <p:nvPr/>
        </p:nvSpPr>
        <p:spPr>
          <a:xfrm>
            <a:off x="2267783" y="2974300"/>
            <a:ext cx="2857619"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Increased Productivity</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267783" y="3454717"/>
            <a:ext cx="4706541" cy="710803"/>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Streamline operations and optimize resource utilization for maximum output.</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7426285" y="2744510"/>
            <a:ext cx="5166122" cy="1650802"/>
          </a:xfrm>
          <a:prstGeom prst="roundRect">
            <a:avLst>
              <a:gd name="adj" fmla="val 6057"/>
            </a:avLst>
          </a:prstGeom>
          <a:solidFill>
            <a:srgbClr val="E1E1EA"/>
          </a:solidFill>
          <a:ln w="7620">
            <a:solidFill>
              <a:srgbClr val="C7C7D0"/>
            </a:solidFill>
            <a:prstDash val="solid"/>
          </a:ln>
        </p:spPr>
      </p:sp>
      <p:sp>
        <p:nvSpPr>
          <p:cNvPr id="9" name="Text 7"/>
          <p:cNvSpPr/>
          <p:nvPr/>
        </p:nvSpPr>
        <p:spPr>
          <a:xfrm>
            <a:off x="7656076" y="2974300"/>
            <a:ext cx="2798564"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Enhanced Profitability</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7656076" y="3454717"/>
            <a:ext cx="4706541" cy="710803"/>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Identify cost-saving opportunities and revenue-generating strategies to boost the bottom line.</a:t>
            </a:r>
            <a:endParaRPr lang="en-US" sz="1750" dirty="0">
              <a:latin typeface="Times New Roman" panose="02020603050405020304" pitchFamily="18" charset="0"/>
              <a:cs typeface="Times New Roman" panose="02020603050405020304" pitchFamily="18" charset="0"/>
            </a:endParaRPr>
          </a:p>
        </p:txBody>
      </p:sp>
      <p:sp>
        <p:nvSpPr>
          <p:cNvPr id="11" name="Shape 9"/>
          <p:cNvSpPr/>
          <p:nvPr/>
        </p:nvSpPr>
        <p:spPr>
          <a:xfrm>
            <a:off x="2037993" y="4617482"/>
            <a:ext cx="5166122" cy="2006203"/>
          </a:xfrm>
          <a:prstGeom prst="roundRect">
            <a:avLst>
              <a:gd name="adj" fmla="val 4984"/>
            </a:avLst>
          </a:prstGeom>
          <a:solidFill>
            <a:srgbClr val="E1E1EA"/>
          </a:solidFill>
          <a:ln w="7620">
            <a:solidFill>
              <a:srgbClr val="C7C7D0"/>
            </a:solidFill>
            <a:prstDash val="solid"/>
          </a:ln>
        </p:spPr>
      </p:sp>
      <p:sp>
        <p:nvSpPr>
          <p:cNvPr id="12" name="Text 10"/>
          <p:cNvSpPr/>
          <p:nvPr/>
        </p:nvSpPr>
        <p:spPr>
          <a:xfrm>
            <a:off x="2267783" y="4847273"/>
            <a:ext cx="3243024"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Improved Animal Welfare</a:t>
            </a:r>
            <a:endParaRPr lang="en-US" sz="2187" dirty="0">
              <a:latin typeface="Times New Roman" panose="02020603050405020304" pitchFamily="18" charset="0"/>
              <a:cs typeface="Times New Roman" panose="02020603050405020304" pitchFamily="18" charset="0"/>
            </a:endParaRPr>
          </a:p>
        </p:txBody>
      </p:sp>
      <p:sp>
        <p:nvSpPr>
          <p:cNvPr id="13" name="Text 11"/>
          <p:cNvSpPr/>
          <p:nvPr/>
        </p:nvSpPr>
        <p:spPr>
          <a:xfrm>
            <a:off x="2267783" y="5327690"/>
            <a:ext cx="4706541" cy="1066205"/>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Ensure optimal health and living conditions for the flock through proactive monitoring and management.</a:t>
            </a:r>
            <a:endParaRPr lang="en-US" sz="1750" dirty="0">
              <a:latin typeface="Times New Roman" panose="02020603050405020304" pitchFamily="18" charset="0"/>
              <a:cs typeface="Times New Roman" panose="02020603050405020304" pitchFamily="18" charset="0"/>
            </a:endParaRPr>
          </a:p>
        </p:txBody>
      </p:sp>
      <p:sp>
        <p:nvSpPr>
          <p:cNvPr id="14" name="Shape 12"/>
          <p:cNvSpPr/>
          <p:nvPr/>
        </p:nvSpPr>
        <p:spPr>
          <a:xfrm>
            <a:off x="7426285" y="4617482"/>
            <a:ext cx="5166122" cy="2006203"/>
          </a:xfrm>
          <a:prstGeom prst="roundRect">
            <a:avLst>
              <a:gd name="adj" fmla="val 4984"/>
            </a:avLst>
          </a:prstGeom>
          <a:solidFill>
            <a:srgbClr val="E1E1EA"/>
          </a:solidFill>
          <a:ln w="7620">
            <a:solidFill>
              <a:srgbClr val="C7C7D0"/>
            </a:solidFill>
            <a:prstDash val="solid"/>
          </a:ln>
        </p:spPr>
      </p:sp>
      <p:sp>
        <p:nvSpPr>
          <p:cNvPr id="15" name="Text 13"/>
          <p:cNvSpPr/>
          <p:nvPr/>
        </p:nvSpPr>
        <p:spPr>
          <a:xfrm>
            <a:off x="7656076" y="4847273"/>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Sustainable Practices</a:t>
            </a:r>
            <a:endParaRPr lang="en-US" sz="2187" dirty="0">
              <a:latin typeface="Times New Roman" panose="02020603050405020304" pitchFamily="18" charset="0"/>
              <a:cs typeface="Times New Roman" panose="02020603050405020304" pitchFamily="18" charset="0"/>
            </a:endParaRPr>
          </a:p>
        </p:txBody>
      </p:sp>
      <p:sp>
        <p:nvSpPr>
          <p:cNvPr id="16" name="Text 14"/>
          <p:cNvSpPr/>
          <p:nvPr/>
        </p:nvSpPr>
        <p:spPr>
          <a:xfrm>
            <a:off x="7656076" y="5327690"/>
            <a:ext cx="4706541" cy="710803"/>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Promote environmentally friendly methods and reduce the farm's carbon footprint.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428274"/>
            <a:ext cx="9787176"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Raleway" pitchFamily="34" charset="-122"/>
                <a:cs typeface="Times New Roman" panose="02020603050405020304" pitchFamily="18" charset="0"/>
              </a:rPr>
              <a:t>Software and Hardware Requirements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2678073"/>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Times New Roman" panose="02020603050405020304" pitchFamily="18" charset="0"/>
                <a:ea typeface="Raleway" pitchFamily="34" charset="-122"/>
                <a:cs typeface="Times New Roman" panose="02020603050405020304" pitchFamily="18" charset="0"/>
              </a:rPr>
              <a:t>Software</a:t>
            </a:r>
            <a:endParaRPr lang="en-US" sz="2187" dirty="0">
              <a:latin typeface="Times New Roman" panose="02020603050405020304" pitchFamily="18" charset="0"/>
              <a:cs typeface="Times New Roman" panose="02020603050405020304" pitchFamily="18" charset="0"/>
            </a:endParaRPr>
          </a:p>
        </p:txBody>
      </p:sp>
      <p:sp>
        <p:nvSpPr>
          <p:cNvPr id="6" name="Text 4"/>
          <p:cNvSpPr/>
          <p:nvPr/>
        </p:nvSpPr>
        <p:spPr>
          <a:xfrm>
            <a:off x="2393394" y="3247430"/>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PHP version 7.0 or higher</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2393394" y="3691652"/>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MySQL database server</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2393394" y="4135874"/>
            <a:ext cx="2800945"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Apache web server or equivalent</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2393394" y="4935498"/>
            <a:ext cx="2800945"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Responsive web design framework (e.g., Bootstrap)</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5743932" y="2678073"/>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Times New Roman" panose="02020603050405020304" pitchFamily="18" charset="0"/>
                <a:ea typeface="Raleway" pitchFamily="34" charset="-122"/>
                <a:cs typeface="Times New Roman" panose="02020603050405020304" pitchFamily="18" charset="0"/>
              </a:rPr>
              <a:t>Hardware</a:t>
            </a:r>
            <a:endParaRPr lang="en-US" sz="2187" dirty="0">
              <a:latin typeface="Times New Roman" panose="02020603050405020304" pitchFamily="18" charset="0"/>
              <a:cs typeface="Times New Roman" panose="02020603050405020304" pitchFamily="18" charset="0"/>
            </a:endParaRPr>
          </a:p>
        </p:txBody>
      </p:sp>
      <p:sp>
        <p:nvSpPr>
          <p:cNvPr id="11" name="Text 9"/>
          <p:cNvSpPr/>
          <p:nvPr/>
        </p:nvSpPr>
        <p:spPr>
          <a:xfrm>
            <a:off x="6099334" y="3247430"/>
            <a:ext cx="2800945"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Web server with sufficient processing power and memory</a:t>
            </a:r>
            <a:endParaRPr lang="en-US" sz="1750" dirty="0">
              <a:latin typeface="Times New Roman" panose="02020603050405020304" pitchFamily="18" charset="0"/>
              <a:cs typeface="Times New Roman" panose="02020603050405020304" pitchFamily="18" charset="0"/>
            </a:endParaRPr>
          </a:p>
        </p:txBody>
      </p:sp>
      <p:sp>
        <p:nvSpPr>
          <p:cNvPr id="12" name="Text 10"/>
          <p:cNvSpPr/>
          <p:nvPr/>
        </p:nvSpPr>
        <p:spPr>
          <a:xfrm>
            <a:off x="6099334" y="4402455"/>
            <a:ext cx="2800945"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Reliable internet connection for remote access</a:t>
            </a:r>
            <a:endParaRPr lang="en-US" sz="1750" dirty="0">
              <a:latin typeface="Times New Roman" panose="02020603050405020304" pitchFamily="18" charset="0"/>
              <a:cs typeface="Times New Roman" panose="02020603050405020304" pitchFamily="18" charset="0"/>
            </a:endParaRPr>
          </a:p>
        </p:txBody>
      </p:sp>
      <p:sp>
        <p:nvSpPr>
          <p:cNvPr id="13" name="Text 11"/>
          <p:cNvSpPr/>
          <p:nvPr/>
        </p:nvSpPr>
        <p:spPr>
          <a:xfrm>
            <a:off x="6099334" y="5202079"/>
            <a:ext cx="2800945"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Sensors and IoT devices for real-time data collection</a:t>
            </a:r>
            <a:endParaRPr lang="en-US" sz="1750" dirty="0">
              <a:latin typeface="Times New Roman" panose="02020603050405020304" pitchFamily="18" charset="0"/>
              <a:cs typeface="Times New Roman" panose="02020603050405020304" pitchFamily="18" charset="0"/>
            </a:endParaRPr>
          </a:p>
        </p:txBody>
      </p:sp>
      <p:sp>
        <p:nvSpPr>
          <p:cNvPr id="14" name="Text 12"/>
          <p:cNvSpPr/>
          <p:nvPr/>
        </p:nvSpPr>
        <p:spPr>
          <a:xfrm>
            <a:off x="6099334" y="6001703"/>
            <a:ext cx="2800945"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Backup storage for critical farm data</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9449872" y="2678073"/>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Times New Roman" panose="02020603050405020304" pitchFamily="18" charset="0"/>
                <a:ea typeface="Raleway" pitchFamily="34" charset="-122"/>
                <a:cs typeface="Times New Roman" panose="02020603050405020304" pitchFamily="18" charset="0"/>
              </a:rPr>
              <a:t>Integrations</a:t>
            </a:r>
            <a:endParaRPr lang="en-US" sz="2187" dirty="0">
              <a:latin typeface="Times New Roman" panose="02020603050405020304" pitchFamily="18" charset="0"/>
              <a:cs typeface="Times New Roman" panose="02020603050405020304" pitchFamily="18" charset="0"/>
            </a:endParaRPr>
          </a:p>
        </p:txBody>
      </p:sp>
      <p:sp>
        <p:nvSpPr>
          <p:cNvPr id="16" name="Text 14"/>
          <p:cNvSpPr/>
          <p:nvPr/>
        </p:nvSpPr>
        <p:spPr>
          <a:xfrm>
            <a:off x="9449872" y="3247430"/>
            <a:ext cx="3156347" cy="1777008"/>
          </a:xfrm>
          <a:prstGeom prst="rect">
            <a:avLst/>
          </a:prstGeom>
          <a:noFill/>
          <a:ln/>
        </p:spPr>
        <p:txBody>
          <a:bodyPr wrap="square" rtlCol="0" anchor="t"/>
          <a:lstStyle/>
          <a:p>
            <a:pPr marL="0" indent="0">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The system should seamlessly integrate with existing farm equipment and management tools for a comprehensive solution.</a:t>
            </a:r>
            <a:endParaRPr lang="en-US" sz="1750" dirty="0">
              <a:latin typeface="Times New Roman" panose="02020603050405020304" pitchFamily="18" charset="0"/>
              <a:cs typeface="Times New Roman" panose="02020603050405020304" pitchFamily="18" charset="0"/>
            </a:endParaRPr>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Raleway" pitchFamily="34" charset="-122"/>
                <a:cs typeface="Times New Roman" panose="02020603050405020304" pitchFamily="18" charset="0"/>
              </a:rPr>
              <a:t>UML Diagrams</a:t>
            </a:r>
            <a:endParaRPr lang="en-US" sz="4374" dirty="0">
              <a:latin typeface="Times New Roman" panose="02020603050405020304" pitchFamily="18" charset="0"/>
              <a:cs typeface="Times New Roman" panose="02020603050405020304" pitchFamily="18" charset="0"/>
            </a:endParaRPr>
          </a:p>
        </p:txBody>
      </p:sp>
      <p:sp>
        <p:nvSpPr>
          <p:cNvPr id="6" name="Shape 3"/>
          <p:cNvSpPr/>
          <p:nvPr/>
        </p:nvSpPr>
        <p:spPr>
          <a:xfrm>
            <a:off x="4801910" y="1953101"/>
            <a:ext cx="44410" cy="5351026"/>
          </a:xfrm>
          <a:prstGeom prst="roundRect">
            <a:avLst>
              <a:gd name="adj" fmla="val 225151"/>
            </a:avLst>
          </a:prstGeom>
          <a:solidFill>
            <a:srgbClr val="C7C7D0"/>
          </a:solidFill>
          <a:ln/>
        </p:spPr>
      </p:sp>
      <p:sp>
        <p:nvSpPr>
          <p:cNvPr id="7" name="Shape 4"/>
          <p:cNvSpPr/>
          <p:nvPr/>
        </p:nvSpPr>
        <p:spPr>
          <a:xfrm>
            <a:off x="5074027" y="2354401"/>
            <a:ext cx="777597" cy="44410"/>
          </a:xfrm>
          <a:prstGeom prst="roundRect">
            <a:avLst>
              <a:gd name="adj" fmla="val 225151"/>
            </a:avLst>
          </a:prstGeom>
          <a:solidFill>
            <a:srgbClr val="C7C7D0"/>
          </a:solidFill>
          <a:ln/>
        </p:spPr>
      </p:sp>
      <p:sp>
        <p:nvSpPr>
          <p:cNvPr id="8" name="Shape 5"/>
          <p:cNvSpPr/>
          <p:nvPr/>
        </p:nvSpPr>
        <p:spPr>
          <a:xfrm>
            <a:off x="4574084" y="2126694"/>
            <a:ext cx="499943" cy="499943"/>
          </a:xfrm>
          <a:prstGeom prst="roundRect">
            <a:avLst>
              <a:gd name="adj" fmla="val 20000"/>
            </a:avLst>
          </a:prstGeom>
          <a:solidFill>
            <a:srgbClr val="E1E1EA"/>
          </a:solidFill>
          <a:ln w="7620">
            <a:solidFill>
              <a:srgbClr val="C7C7D0"/>
            </a:solidFill>
            <a:prstDash val="solid"/>
          </a:ln>
        </p:spPr>
      </p:sp>
      <p:sp>
        <p:nvSpPr>
          <p:cNvPr id="9" name="Text 6"/>
          <p:cNvSpPr/>
          <p:nvPr/>
        </p:nvSpPr>
        <p:spPr>
          <a:xfrm>
            <a:off x="4752677" y="2168366"/>
            <a:ext cx="142637"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10" name="Text 7"/>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Use Case Diagram</a:t>
            </a:r>
            <a:endParaRPr lang="en-US" sz="2187" dirty="0">
              <a:latin typeface="Times New Roman" panose="02020603050405020304" pitchFamily="18" charset="0"/>
              <a:cs typeface="Times New Roman" panose="02020603050405020304" pitchFamily="18" charset="0"/>
            </a:endParaRPr>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Depicts the various user roles and their interactions with the system, ensuring a clear understanding of the system's functionality.</a:t>
            </a:r>
            <a:endParaRPr lang="en-US" sz="1750" dirty="0">
              <a:latin typeface="Times New Roman" panose="02020603050405020304" pitchFamily="18" charset="0"/>
              <a:cs typeface="Times New Roman" panose="02020603050405020304" pitchFamily="18" charset="0"/>
            </a:endParaRPr>
          </a:p>
        </p:txBody>
      </p:sp>
      <p:sp>
        <p:nvSpPr>
          <p:cNvPr id="12" name="Shape 9"/>
          <p:cNvSpPr/>
          <p:nvPr/>
        </p:nvSpPr>
        <p:spPr>
          <a:xfrm>
            <a:off x="5074027" y="4212134"/>
            <a:ext cx="777597" cy="44410"/>
          </a:xfrm>
          <a:prstGeom prst="roundRect">
            <a:avLst>
              <a:gd name="adj" fmla="val 225151"/>
            </a:avLst>
          </a:prstGeom>
          <a:solidFill>
            <a:srgbClr val="C7C7D0"/>
          </a:solidFill>
          <a:ln/>
        </p:spPr>
      </p:sp>
      <p:sp>
        <p:nvSpPr>
          <p:cNvPr id="13" name="Shape 10"/>
          <p:cNvSpPr/>
          <p:nvPr/>
        </p:nvSpPr>
        <p:spPr>
          <a:xfrm>
            <a:off x="4574084" y="3984427"/>
            <a:ext cx="499943" cy="499943"/>
          </a:xfrm>
          <a:prstGeom prst="roundRect">
            <a:avLst>
              <a:gd name="adj" fmla="val 20000"/>
            </a:avLst>
          </a:prstGeom>
          <a:solidFill>
            <a:srgbClr val="E1E1EA"/>
          </a:solidFill>
          <a:ln w="7620">
            <a:solidFill>
              <a:srgbClr val="C7C7D0"/>
            </a:solidFill>
            <a:prstDash val="solid"/>
          </a:ln>
        </p:spPr>
      </p:sp>
      <p:sp>
        <p:nvSpPr>
          <p:cNvPr id="14" name="Text 11"/>
          <p:cNvSpPr/>
          <p:nvPr/>
        </p:nvSpPr>
        <p:spPr>
          <a:xfrm>
            <a:off x="4737199" y="4026098"/>
            <a:ext cx="173712"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5" name="Text 12"/>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Class Diagram</a:t>
            </a:r>
            <a:endParaRPr lang="en-US" sz="2187" dirty="0">
              <a:latin typeface="Times New Roman" panose="02020603050405020304" pitchFamily="18" charset="0"/>
              <a:cs typeface="Times New Roman" panose="02020603050405020304" pitchFamily="18" charset="0"/>
            </a:endParaRPr>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Defines the system's object-oriented structure, including the entities, their attributes, and the relationships between them.</a:t>
            </a:r>
            <a:endParaRPr lang="en-US" sz="1750" dirty="0">
              <a:latin typeface="Times New Roman" panose="02020603050405020304" pitchFamily="18" charset="0"/>
              <a:cs typeface="Times New Roman" panose="02020603050405020304" pitchFamily="18" charset="0"/>
            </a:endParaRPr>
          </a:p>
        </p:txBody>
      </p:sp>
      <p:sp>
        <p:nvSpPr>
          <p:cNvPr id="17" name="Shape 14"/>
          <p:cNvSpPr/>
          <p:nvPr/>
        </p:nvSpPr>
        <p:spPr>
          <a:xfrm>
            <a:off x="5074027" y="6069866"/>
            <a:ext cx="777597" cy="44410"/>
          </a:xfrm>
          <a:prstGeom prst="roundRect">
            <a:avLst>
              <a:gd name="adj" fmla="val 225151"/>
            </a:avLst>
          </a:prstGeom>
          <a:solidFill>
            <a:srgbClr val="C7C7D0"/>
          </a:solidFill>
          <a:ln/>
        </p:spPr>
      </p:sp>
      <p:sp>
        <p:nvSpPr>
          <p:cNvPr id="18" name="Shape 15"/>
          <p:cNvSpPr/>
          <p:nvPr/>
        </p:nvSpPr>
        <p:spPr>
          <a:xfrm>
            <a:off x="4574084" y="5842159"/>
            <a:ext cx="499943" cy="499943"/>
          </a:xfrm>
          <a:prstGeom prst="roundRect">
            <a:avLst>
              <a:gd name="adj" fmla="val 20000"/>
            </a:avLst>
          </a:prstGeom>
          <a:solidFill>
            <a:srgbClr val="E1E1EA"/>
          </a:solidFill>
          <a:ln w="7620">
            <a:solidFill>
              <a:srgbClr val="C7C7D0"/>
            </a:solidFill>
            <a:prstDash val="solid"/>
          </a:ln>
        </p:spPr>
      </p:sp>
      <p:sp>
        <p:nvSpPr>
          <p:cNvPr id="19" name="Text 16"/>
          <p:cNvSpPr/>
          <p:nvPr/>
        </p:nvSpPr>
        <p:spPr>
          <a:xfrm>
            <a:off x="4735056" y="5883831"/>
            <a:ext cx="177998"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Times New Roman" panose="02020603050405020304" pitchFamily="18" charset="0"/>
                <a:ea typeface="Raleway"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20" name="Text 17"/>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Times New Roman" panose="02020603050405020304" pitchFamily="18" charset="0"/>
                <a:ea typeface="Raleway" pitchFamily="34" charset="-122"/>
                <a:cs typeface="Times New Roman" panose="02020603050405020304" pitchFamily="18" charset="0"/>
              </a:rPr>
              <a:t>Sequence Diagram</a:t>
            </a:r>
            <a:endParaRPr lang="en-US" sz="2187" dirty="0">
              <a:latin typeface="Times New Roman" panose="02020603050405020304" pitchFamily="18" charset="0"/>
              <a:cs typeface="Times New Roman" panose="02020603050405020304" pitchFamily="18" charset="0"/>
            </a:endParaRPr>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3C3939"/>
                </a:solidFill>
                <a:latin typeface="Times New Roman" panose="02020603050405020304" pitchFamily="18" charset="0"/>
                <a:ea typeface="Roboto" pitchFamily="34" charset="-122"/>
                <a:cs typeface="Times New Roman" panose="02020603050405020304" pitchFamily="18" charset="0"/>
              </a:rPr>
              <a:t>Illustrates the dynamic interactions between the system's components, helping to design and validate the system's behavior.</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2572107"/>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Use-Case Diagram</a:t>
            </a:r>
            <a:endParaRPr lang="en-US" sz="4374" dirty="0"/>
          </a:p>
        </p:txBody>
      </p:sp>
      <p:sp>
        <p:nvSpPr>
          <p:cNvPr id="5" name="Text 3"/>
          <p:cNvSpPr/>
          <p:nvPr/>
        </p:nvSpPr>
        <p:spPr>
          <a:xfrm>
            <a:off x="2037993" y="3821906"/>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Farm Manager</a:t>
            </a:r>
            <a:endParaRPr lang="en-US" sz="2187" dirty="0"/>
          </a:p>
        </p:txBody>
      </p:sp>
      <p:sp>
        <p:nvSpPr>
          <p:cNvPr id="6" name="Text 4"/>
          <p:cNvSpPr/>
          <p:nvPr/>
        </p:nvSpPr>
        <p:spPr>
          <a:xfrm>
            <a:off x="2037993" y="4391263"/>
            <a:ext cx="3156347"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Manages farm operations, tracks inventory, and monitors flock health.</a:t>
            </a:r>
            <a:endParaRPr lang="en-US" sz="1750" dirty="0"/>
          </a:p>
        </p:txBody>
      </p:sp>
      <p:sp>
        <p:nvSpPr>
          <p:cNvPr id="7" name="Text 5"/>
          <p:cNvSpPr/>
          <p:nvPr/>
        </p:nvSpPr>
        <p:spPr>
          <a:xfrm>
            <a:off x="5743932" y="3821906"/>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Veterinarian</a:t>
            </a:r>
            <a:endParaRPr lang="en-US" sz="2187" dirty="0"/>
          </a:p>
        </p:txBody>
      </p:sp>
      <p:sp>
        <p:nvSpPr>
          <p:cNvPr id="8" name="Text 6"/>
          <p:cNvSpPr/>
          <p:nvPr/>
        </p:nvSpPr>
        <p:spPr>
          <a:xfrm>
            <a:off x="5743932" y="4391263"/>
            <a:ext cx="3156347"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Provides medical advice, tracks treatment records, and monitors flock well-being.</a:t>
            </a:r>
            <a:endParaRPr lang="en-US" sz="1750" dirty="0"/>
          </a:p>
        </p:txBody>
      </p:sp>
      <p:sp>
        <p:nvSpPr>
          <p:cNvPr id="9" name="Text 7"/>
          <p:cNvSpPr/>
          <p:nvPr/>
        </p:nvSpPr>
        <p:spPr>
          <a:xfrm>
            <a:off x="9449872" y="3821906"/>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Sales Team</a:t>
            </a:r>
            <a:endParaRPr lang="en-US" sz="2187" dirty="0"/>
          </a:p>
        </p:txBody>
      </p:sp>
      <p:sp>
        <p:nvSpPr>
          <p:cNvPr id="10" name="Text 8"/>
          <p:cNvSpPr/>
          <p:nvPr/>
        </p:nvSpPr>
        <p:spPr>
          <a:xfrm>
            <a:off x="9449872" y="4391263"/>
            <a:ext cx="3156347"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Manages customer orders, tracks sales, and generates reports.</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409819"/>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Activity Diagram</a:t>
            </a:r>
            <a:endParaRPr lang="en-US" sz="4374" dirty="0"/>
          </a:p>
        </p:txBody>
      </p:sp>
      <p:sp>
        <p:nvSpPr>
          <p:cNvPr id="7" name="Shape 4"/>
          <p:cNvSpPr/>
          <p:nvPr/>
        </p:nvSpPr>
        <p:spPr>
          <a:xfrm>
            <a:off x="2037993" y="4628555"/>
            <a:ext cx="10554414" cy="44410"/>
          </a:xfrm>
          <a:prstGeom prst="roundRect">
            <a:avLst>
              <a:gd name="adj" fmla="val 225151"/>
            </a:avLst>
          </a:prstGeom>
          <a:solidFill>
            <a:srgbClr val="C7C7D0"/>
          </a:solidFill>
          <a:ln/>
        </p:spPr>
      </p:sp>
      <p:sp>
        <p:nvSpPr>
          <p:cNvPr id="8" name="Shape 5"/>
          <p:cNvSpPr/>
          <p:nvPr/>
        </p:nvSpPr>
        <p:spPr>
          <a:xfrm>
            <a:off x="4598849" y="3850958"/>
            <a:ext cx="44410" cy="777597"/>
          </a:xfrm>
          <a:prstGeom prst="roundRect">
            <a:avLst>
              <a:gd name="adj" fmla="val 225151"/>
            </a:avLst>
          </a:prstGeom>
          <a:solidFill>
            <a:srgbClr val="C7C7D0"/>
          </a:solidFill>
          <a:ln/>
        </p:spPr>
      </p:sp>
      <p:sp>
        <p:nvSpPr>
          <p:cNvPr id="9" name="Shape 6"/>
          <p:cNvSpPr/>
          <p:nvPr/>
        </p:nvSpPr>
        <p:spPr>
          <a:xfrm>
            <a:off x="4371142" y="4378643"/>
            <a:ext cx="499943" cy="499943"/>
          </a:xfrm>
          <a:prstGeom prst="roundRect">
            <a:avLst>
              <a:gd name="adj" fmla="val 20000"/>
            </a:avLst>
          </a:prstGeom>
          <a:solidFill>
            <a:srgbClr val="E1E1EA"/>
          </a:solidFill>
          <a:ln w="7620">
            <a:solidFill>
              <a:srgbClr val="C7C7D0"/>
            </a:solidFill>
            <a:prstDash val="solid"/>
          </a:ln>
        </p:spPr>
      </p:sp>
      <p:sp>
        <p:nvSpPr>
          <p:cNvPr id="10" name="Text 7"/>
          <p:cNvSpPr/>
          <p:nvPr/>
        </p:nvSpPr>
        <p:spPr>
          <a:xfrm>
            <a:off x="4549735" y="4420314"/>
            <a:ext cx="142637"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11" name="Text 8"/>
          <p:cNvSpPr/>
          <p:nvPr/>
        </p:nvSpPr>
        <p:spPr>
          <a:xfrm>
            <a:off x="3232309" y="2437448"/>
            <a:ext cx="2777490" cy="347186"/>
          </a:xfrm>
          <a:prstGeom prst="rect">
            <a:avLst/>
          </a:prstGeom>
          <a:noFill/>
          <a:ln/>
        </p:spPr>
        <p:txBody>
          <a:bodyPr wrap="none" rtlCol="0" anchor="t"/>
          <a:lstStyle/>
          <a:p>
            <a:pPr marL="0" indent="0" algn="ctr">
              <a:lnSpc>
                <a:spcPts val="2734"/>
              </a:lnSpc>
              <a:buNone/>
            </a:pPr>
            <a:r>
              <a:rPr lang="en-US" sz="2187" dirty="0">
                <a:solidFill>
                  <a:srgbClr val="3C3939"/>
                </a:solidFill>
                <a:latin typeface="Raleway" pitchFamily="34" charset="0"/>
                <a:ea typeface="Raleway" pitchFamily="34" charset="-122"/>
                <a:cs typeface="Raleway" pitchFamily="34" charset="-120"/>
              </a:rPr>
              <a:t>Flock Monitoring</a:t>
            </a:r>
            <a:endParaRPr lang="en-US" sz="2187" dirty="0"/>
          </a:p>
        </p:txBody>
      </p:sp>
      <p:sp>
        <p:nvSpPr>
          <p:cNvPr id="12" name="Text 9"/>
          <p:cNvSpPr/>
          <p:nvPr/>
        </p:nvSpPr>
        <p:spPr>
          <a:xfrm>
            <a:off x="2260163" y="2917865"/>
            <a:ext cx="4721781" cy="710803"/>
          </a:xfrm>
          <a:prstGeom prst="rect">
            <a:avLst/>
          </a:prstGeom>
          <a:noFill/>
          <a:ln/>
        </p:spPr>
        <p:txBody>
          <a:bodyPr wrap="square" rtlCol="0" anchor="t"/>
          <a:lstStyle/>
          <a:p>
            <a:pPr marL="0" indent="0" algn="ctr">
              <a:lnSpc>
                <a:spcPts val="2799"/>
              </a:lnSpc>
              <a:buNone/>
            </a:pPr>
            <a:r>
              <a:rPr lang="en-US" sz="1750" dirty="0">
                <a:solidFill>
                  <a:srgbClr val="3C3939"/>
                </a:solidFill>
                <a:latin typeface="Roboto" pitchFamily="34" charset="0"/>
                <a:ea typeface="Roboto" pitchFamily="34" charset="-122"/>
                <a:cs typeface="Roboto" pitchFamily="34" charset="-120"/>
              </a:rPr>
              <a:t>Track daily feed consumption, egg production, and other key metrics.</a:t>
            </a:r>
            <a:endParaRPr lang="en-US" sz="1750" dirty="0"/>
          </a:p>
        </p:txBody>
      </p:sp>
      <p:sp>
        <p:nvSpPr>
          <p:cNvPr id="13" name="Shape 10"/>
          <p:cNvSpPr/>
          <p:nvPr/>
        </p:nvSpPr>
        <p:spPr>
          <a:xfrm>
            <a:off x="7292995" y="4628555"/>
            <a:ext cx="44410" cy="777597"/>
          </a:xfrm>
          <a:prstGeom prst="roundRect">
            <a:avLst>
              <a:gd name="adj" fmla="val 225151"/>
            </a:avLst>
          </a:prstGeom>
          <a:solidFill>
            <a:srgbClr val="C7C7D0"/>
          </a:solidFill>
          <a:ln/>
        </p:spPr>
      </p:sp>
      <p:sp>
        <p:nvSpPr>
          <p:cNvPr id="14" name="Shape 11"/>
          <p:cNvSpPr/>
          <p:nvPr/>
        </p:nvSpPr>
        <p:spPr>
          <a:xfrm>
            <a:off x="7065288" y="4378643"/>
            <a:ext cx="499943" cy="499943"/>
          </a:xfrm>
          <a:prstGeom prst="roundRect">
            <a:avLst>
              <a:gd name="adj" fmla="val 20000"/>
            </a:avLst>
          </a:prstGeom>
          <a:solidFill>
            <a:srgbClr val="E1E1EA"/>
          </a:solidFill>
          <a:ln w="7620">
            <a:solidFill>
              <a:srgbClr val="C7C7D0"/>
            </a:solidFill>
            <a:prstDash val="solid"/>
          </a:ln>
        </p:spPr>
      </p:sp>
      <p:sp>
        <p:nvSpPr>
          <p:cNvPr id="15" name="Text 12"/>
          <p:cNvSpPr/>
          <p:nvPr/>
        </p:nvSpPr>
        <p:spPr>
          <a:xfrm>
            <a:off x="7228403" y="4420314"/>
            <a:ext cx="173712"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6" name="Text 13"/>
          <p:cNvSpPr/>
          <p:nvPr/>
        </p:nvSpPr>
        <p:spPr>
          <a:xfrm>
            <a:off x="5828228" y="5628442"/>
            <a:ext cx="2973943" cy="347186"/>
          </a:xfrm>
          <a:prstGeom prst="rect">
            <a:avLst/>
          </a:prstGeom>
          <a:noFill/>
          <a:ln/>
        </p:spPr>
        <p:txBody>
          <a:bodyPr wrap="none" rtlCol="0" anchor="t"/>
          <a:lstStyle/>
          <a:p>
            <a:pPr marL="0" indent="0" algn="ctr">
              <a:lnSpc>
                <a:spcPts val="2734"/>
              </a:lnSpc>
              <a:buNone/>
            </a:pPr>
            <a:r>
              <a:rPr lang="en-US" sz="2187" dirty="0">
                <a:solidFill>
                  <a:srgbClr val="3C3939"/>
                </a:solidFill>
                <a:latin typeface="Raleway" pitchFamily="34" charset="0"/>
                <a:ea typeface="Raleway" pitchFamily="34" charset="-122"/>
                <a:cs typeface="Raleway" pitchFamily="34" charset="-120"/>
              </a:rPr>
              <a:t>Inventory Management</a:t>
            </a:r>
            <a:endParaRPr lang="en-US" sz="2187" dirty="0"/>
          </a:p>
        </p:txBody>
      </p:sp>
      <p:sp>
        <p:nvSpPr>
          <p:cNvPr id="17" name="Text 14"/>
          <p:cNvSpPr/>
          <p:nvPr/>
        </p:nvSpPr>
        <p:spPr>
          <a:xfrm>
            <a:off x="4954310" y="6108859"/>
            <a:ext cx="4721781" cy="710803"/>
          </a:xfrm>
          <a:prstGeom prst="rect">
            <a:avLst/>
          </a:prstGeom>
          <a:noFill/>
          <a:ln/>
        </p:spPr>
        <p:txBody>
          <a:bodyPr wrap="square" rtlCol="0" anchor="t"/>
          <a:lstStyle/>
          <a:p>
            <a:pPr marL="0" indent="0" algn="ctr">
              <a:lnSpc>
                <a:spcPts val="2799"/>
              </a:lnSpc>
              <a:buNone/>
            </a:pPr>
            <a:r>
              <a:rPr lang="en-US" sz="1750" dirty="0">
                <a:solidFill>
                  <a:srgbClr val="3C3939"/>
                </a:solidFill>
                <a:latin typeface="Roboto" pitchFamily="34" charset="0"/>
                <a:ea typeface="Roboto" pitchFamily="34" charset="-122"/>
                <a:cs typeface="Roboto" pitchFamily="34" charset="-120"/>
              </a:rPr>
              <a:t>Manage feed, medication, and equipment supplies to ensure timely replenishment.</a:t>
            </a:r>
            <a:endParaRPr lang="en-US" sz="1750" dirty="0"/>
          </a:p>
        </p:txBody>
      </p:sp>
      <p:sp>
        <p:nvSpPr>
          <p:cNvPr id="18" name="Shape 15"/>
          <p:cNvSpPr/>
          <p:nvPr/>
        </p:nvSpPr>
        <p:spPr>
          <a:xfrm>
            <a:off x="9987141" y="3850958"/>
            <a:ext cx="44410" cy="777597"/>
          </a:xfrm>
          <a:prstGeom prst="roundRect">
            <a:avLst>
              <a:gd name="adj" fmla="val 225151"/>
            </a:avLst>
          </a:prstGeom>
          <a:solidFill>
            <a:srgbClr val="C7C7D0"/>
          </a:solidFill>
          <a:ln/>
        </p:spPr>
      </p:sp>
      <p:sp>
        <p:nvSpPr>
          <p:cNvPr id="19" name="Shape 16"/>
          <p:cNvSpPr/>
          <p:nvPr/>
        </p:nvSpPr>
        <p:spPr>
          <a:xfrm>
            <a:off x="9759434" y="4378643"/>
            <a:ext cx="499943" cy="499943"/>
          </a:xfrm>
          <a:prstGeom prst="roundRect">
            <a:avLst>
              <a:gd name="adj" fmla="val 20000"/>
            </a:avLst>
          </a:prstGeom>
          <a:solidFill>
            <a:srgbClr val="E1E1EA"/>
          </a:solidFill>
          <a:ln w="7620">
            <a:solidFill>
              <a:srgbClr val="C7C7D0"/>
            </a:solidFill>
            <a:prstDash val="solid"/>
          </a:ln>
        </p:spPr>
      </p:sp>
      <p:sp>
        <p:nvSpPr>
          <p:cNvPr id="20" name="Text 17"/>
          <p:cNvSpPr/>
          <p:nvPr/>
        </p:nvSpPr>
        <p:spPr>
          <a:xfrm>
            <a:off x="9920407" y="4420314"/>
            <a:ext cx="177998"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21" name="Text 18"/>
          <p:cNvSpPr/>
          <p:nvPr/>
        </p:nvSpPr>
        <p:spPr>
          <a:xfrm>
            <a:off x="8620601" y="2437448"/>
            <a:ext cx="2777490" cy="347186"/>
          </a:xfrm>
          <a:prstGeom prst="rect">
            <a:avLst/>
          </a:prstGeom>
          <a:noFill/>
          <a:ln/>
        </p:spPr>
        <p:txBody>
          <a:bodyPr wrap="none" rtlCol="0" anchor="t"/>
          <a:lstStyle/>
          <a:p>
            <a:pPr marL="0" indent="0" algn="ctr">
              <a:lnSpc>
                <a:spcPts val="2734"/>
              </a:lnSpc>
              <a:buNone/>
            </a:pPr>
            <a:r>
              <a:rPr lang="en-US" sz="2187" dirty="0">
                <a:solidFill>
                  <a:srgbClr val="3C3939"/>
                </a:solidFill>
                <a:latin typeface="Raleway" pitchFamily="34" charset="0"/>
                <a:ea typeface="Raleway" pitchFamily="34" charset="-122"/>
                <a:cs typeface="Raleway" pitchFamily="34" charset="-120"/>
              </a:rPr>
              <a:t>Sales and Shipment</a:t>
            </a:r>
            <a:endParaRPr lang="en-US" sz="2187" dirty="0"/>
          </a:p>
        </p:txBody>
      </p:sp>
      <p:sp>
        <p:nvSpPr>
          <p:cNvPr id="22" name="Text 19"/>
          <p:cNvSpPr/>
          <p:nvPr/>
        </p:nvSpPr>
        <p:spPr>
          <a:xfrm>
            <a:off x="7648456" y="2917865"/>
            <a:ext cx="4721781" cy="710803"/>
          </a:xfrm>
          <a:prstGeom prst="rect">
            <a:avLst/>
          </a:prstGeom>
          <a:noFill/>
          <a:ln/>
        </p:spPr>
        <p:txBody>
          <a:bodyPr wrap="square" rtlCol="0" anchor="t"/>
          <a:lstStyle/>
          <a:p>
            <a:pPr marL="0" indent="0" algn="ctr">
              <a:lnSpc>
                <a:spcPts val="2799"/>
              </a:lnSpc>
              <a:buNone/>
            </a:pPr>
            <a:r>
              <a:rPr lang="en-US" sz="1750" dirty="0">
                <a:solidFill>
                  <a:srgbClr val="3C3939"/>
                </a:solidFill>
                <a:latin typeface="Roboto" pitchFamily="34" charset="0"/>
                <a:ea typeface="Roboto" pitchFamily="34" charset="-122"/>
                <a:cs typeface="Roboto" pitchFamily="34" charset="-120"/>
              </a:rPr>
              <a:t>Process customer orders, coordinate product delivery, and generate sales reports.</a:t>
            </a:r>
            <a:endParaRPr lang="en-US" sz="1750" dirty="0"/>
          </a:p>
        </p:txBody>
      </p:sp>
      <p:pic>
        <p:nvPicPr>
          <p:cNvPr id="2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1010</Words>
  <Application>Microsoft Office PowerPoint</Application>
  <PresentationFormat>Custom</PresentationFormat>
  <Paragraphs>143</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Consolas</vt:lpstr>
      <vt:lpstr>Raleway</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Shubham Gurad</cp:lastModifiedBy>
  <cp:revision>9</cp:revision>
  <dcterms:created xsi:type="dcterms:W3CDTF">2024-05-04T15:45:05Z</dcterms:created>
  <dcterms:modified xsi:type="dcterms:W3CDTF">2024-05-06T00:23:39Z</dcterms:modified>
</cp:coreProperties>
</file>